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81" r:id="rId4"/>
    <p:sldId id="264" r:id="rId5"/>
    <p:sldId id="273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82" r:id="rId14"/>
    <p:sldId id="274" r:id="rId15"/>
    <p:sldId id="258" r:id="rId16"/>
    <p:sldId id="275" r:id="rId17"/>
    <p:sldId id="276" r:id="rId18"/>
    <p:sldId id="280" r:id="rId19"/>
    <p:sldId id="265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neider, Kevin" initials="SK" lastIdx="1" clrIdx="0">
    <p:extLst>
      <p:ext uri="{19B8F6BF-5375-455C-9EA6-DF929625EA0E}">
        <p15:presenceInfo xmlns:p15="http://schemas.microsoft.com/office/powerpoint/2012/main" userId="Schneider, Kev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7A8F6C-C3FE-412A-A635-BFD5A0DF69AE}" v="4" dt="2021-03-18T10:57:02.7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70789" autoAdjust="0"/>
  </p:normalViewPr>
  <p:slideViewPr>
    <p:cSldViewPr snapToGrid="0">
      <p:cViewPr varScale="1">
        <p:scale>
          <a:sx n="106" d="100"/>
          <a:sy n="106" d="100"/>
        </p:scale>
        <p:origin x="4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Schneider" userId="11f739e6-b8ae-421f-a1f8-b51f0111f15d" providerId="ADAL" clId="{437A8F6C-C3FE-412A-A635-BFD5A0DF69AE}"/>
    <pc:docChg chg="custSel modSld sldOrd">
      <pc:chgData name="Kevin Schneider" userId="11f739e6-b8ae-421f-a1f8-b51f0111f15d" providerId="ADAL" clId="{437A8F6C-C3FE-412A-A635-BFD5A0DF69AE}" dt="2021-03-18T10:57:13.598" v="289" actId="14100"/>
      <pc:docMkLst>
        <pc:docMk/>
      </pc:docMkLst>
      <pc:sldChg chg="modSp mod">
        <pc:chgData name="Kevin Schneider" userId="11f739e6-b8ae-421f-a1f8-b51f0111f15d" providerId="ADAL" clId="{437A8F6C-C3FE-412A-A635-BFD5A0DF69AE}" dt="2021-03-18T10:32:20.455" v="88" actId="20577"/>
        <pc:sldMkLst>
          <pc:docMk/>
          <pc:sldMk cId="3425497530" sldId="256"/>
        </pc:sldMkLst>
        <pc:spChg chg="mod">
          <ac:chgData name="Kevin Schneider" userId="11f739e6-b8ae-421f-a1f8-b51f0111f15d" providerId="ADAL" clId="{437A8F6C-C3FE-412A-A635-BFD5A0DF69AE}" dt="2021-03-18T10:32:20.455" v="88" actId="20577"/>
          <ac:spMkLst>
            <pc:docMk/>
            <pc:sldMk cId="3425497530" sldId="256"/>
            <ac:spMk id="4" creationId="{369B9725-BEDF-4602-A006-1C77AB32A0A0}"/>
          </ac:spMkLst>
        </pc:spChg>
      </pc:sldChg>
      <pc:sldChg chg="modSp mod modNotesTx">
        <pc:chgData name="Kevin Schneider" userId="11f739e6-b8ae-421f-a1f8-b51f0111f15d" providerId="ADAL" clId="{437A8F6C-C3FE-412A-A635-BFD5A0DF69AE}" dt="2021-03-16T14:50:25.044" v="67" actId="20577"/>
        <pc:sldMkLst>
          <pc:docMk/>
          <pc:sldMk cId="3393747716" sldId="267"/>
        </pc:sldMkLst>
        <pc:spChg chg="mod">
          <ac:chgData name="Kevin Schneider" userId="11f739e6-b8ae-421f-a1f8-b51f0111f15d" providerId="ADAL" clId="{437A8F6C-C3FE-412A-A635-BFD5A0DF69AE}" dt="2021-03-16T14:49:28.678" v="42" actId="20577"/>
          <ac:spMkLst>
            <pc:docMk/>
            <pc:sldMk cId="3393747716" sldId="267"/>
            <ac:spMk id="9" creationId="{CA163392-3F79-4942-A894-DFD14A5F400B}"/>
          </ac:spMkLst>
        </pc:spChg>
      </pc:sldChg>
      <pc:sldChg chg="addSp delSp modSp mod delAnim modAnim">
        <pc:chgData name="Kevin Schneider" userId="11f739e6-b8ae-421f-a1f8-b51f0111f15d" providerId="ADAL" clId="{437A8F6C-C3FE-412A-A635-BFD5A0DF69AE}" dt="2021-03-18T10:57:13.598" v="289" actId="14100"/>
        <pc:sldMkLst>
          <pc:docMk/>
          <pc:sldMk cId="3572303921" sldId="269"/>
        </pc:sldMkLst>
        <pc:spChg chg="mod">
          <ac:chgData name="Kevin Schneider" userId="11f739e6-b8ae-421f-a1f8-b51f0111f15d" providerId="ADAL" clId="{437A8F6C-C3FE-412A-A635-BFD5A0DF69AE}" dt="2021-03-18T10:00:26.510" v="85" actId="20577"/>
          <ac:spMkLst>
            <pc:docMk/>
            <pc:sldMk cId="3572303921" sldId="269"/>
            <ac:spMk id="6" creationId="{2C110ED2-2F11-4C07-AA54-58BEAEADDBD1}"/>
          </ac:spMkLst>
        </pc:spChg>
        <pc:spChg chg="add mod">
          <ac:chgData name="Kevin Schneider" userId="11f739e6-b8ae-421f-a1f8-b51f0111f15d" providerId="ADAL" clId="{437A8F6C-C3FE-412A-A635-BFD5A0DF69AE}" dt="2021-03-18T10:56:38.831" v="281" actId="14100"/>
          <ac:spMkLst>
            <pc:docMk/>
            <pc:sldMk cId="3572303921" sldId="269"/>
            <ac:spMk id="7" creationId="{CFA32BBB-E5E5-4F21-AA58-4F31B14E41A5}"/>
          </ac:spMkLst>
        </pc:spChg>
        <pc:spChg chg="add del mod">
          <ac:chgData name="Kevin Schneider" userId="11f739e6-b8ae-421f-a1f8-b51f0111f15d" providerId="ADAL" clId="{437A8F6C-C3FE-412A-A635-BFD5A0DF69AE}" dt="2021-03-18T10:56:48.098" v="284" actId="478"/>
          <ac:spMkLst>
            <pc:docMk/>
            <pc:sldMk cId="3572303921" sldId="269"/>
            <ac:spMk id="8" creationId="{2A52707C-B791-4274-BBF4-60EE8E8FF915}"/>
          </ac:spMkLst>
        </pc:spChg>
        <pc:spChg chg="add mod">
          <ac:chgData name="Kevin Schneider" userId="11f739e6-b8ae-421f-a1f8-b51f0111f15d" providerId="ADAL" clId="{437A8F6C-C3FE-412A-A635-BFD5A0DF69AE}" dt="2021-03-18T10:57:13.598" v="289" actId="14100"/>
          <ac:spMkLst>
            <pc:docMk/>
            <pc:sldMk cId="3572303921" sldId="269"/>
            <ac:spMk id="10" creationId="{61B70A5B-AE3D-4B38-BCFB-6AF65D5F40AA}"/>
          </ac:spMkLst>
        </pc:spChg>
      </pc:sldChg>
      <pc:sldChg chg="modSp mod">
        <pc:chgData name="Kevin Schneider" userId="11f739e6-b8ae-421f-a1f8-b51f0111f15d" providerId="ADAL" clId="{437A8F6C-C3FE-412A-A635-BFD5A0DF69AE}" dt="2021-03-18T10:54:19.241" v="275" actId="20577"/>
        <pc:sldMkLst>
          <pc:docMk/>
          <pc:sldMk cId="1756676847" sldId="271"/>
        </pc:sldMkLst>
        <pc:spChg chg="mod">
          <ac:chgData name="Kevin Schneider" userId="11f739e6-b8ae-421f-a1f8-b51f0111f15d" providerId="ADAL" clId="{437A8F6C-C3FE-412A-A635-BFD5A0DF69AE}" dt="2021-03-18T10:54:19.241" v="275" actId="20577"/>
          <ac:spMkLst>
            <pc:docMk/>
            <pc:sldMk cId="1756676847" sldId="271"/>
            <ac:spMk id="12" creationId="{8C71537A-9197-4A46-A9DD-C24B549E0624}"/>
          </ac:spMkLst>
        </pc:spChg>
      </pc:sldChg>
      <pc:sldChg chg="modSp mod ord">
        <pc:chgData name="Kevin Schneider" userId="11f739e6-b8ae-421f-a1f8-b51f0111f15d" providerId="ADAL" clId="{437A8F6C-C3FE-412A-A635-BFD5A0DF69AE}" dt="2021-03-18T10:39:19.098" v="93" actId="20577"/>
        <pc:sldMkLst>
          <pc:docMk/>
          <pc:sldMk cId="670955175" sldId="273"/>
        </pc:sldMkLst>
        <pc:graphicFrameChg chg="modGraphic">
          <ac:chgData name="Kevin Schneider" userId="11f739e6-b8ae-421f-a1f8-b51f0111f15d" providerId="ADAL" clId="{437A8F6C-C3FE-412A-A635-BFD5A0DF69AE}" dt="2021-03-18T10:39:19.098" v="93" actId="20577"/>
          <ac:graphicFrameMkLst>
            <pc:docMk/>
            <pc:sldMk cId="670955175" sldId="273"/>
            <ac:graphicFrameMk id="2" creationId="{4F49B810-80C8-4C96-961D-1E3D6B33DD2B}"/>
          </ac:graphicFrameMkLst>
        </pc:graphicFrameChg>
      </pc:sldChg>
      <pc:sldChg chg="ord">
        <pc:chgData name="Kevin Schneider" userId="11f739e6-b8ae-421f-a1f8-b51f0111f15d" providerId="ADAL" clId="{437A8F6C-C3FE-412A-A635-BFD5A0DF69AE}" dt="2021-03-16T14:53:54.086" v="69"/>
        <pc:sldMkLst>
          <pc:docMk/>
          <pc:sldMk cId="3016469132" sldId="274"/>
        </pc:sldMkLst>
      </pc:sldChg>
      <pc:sldChg chg="modNotesTx">
        <pc:chgData name="Kevin Schneider" userId="11f739e6-b8ae-421f-a1f8-b51f0111f15d" providerId="ADAL" clId="{437A8F6C-C3FE-412A-A635-BFD5A0DF69AE}" dt="2021-03-18T10:55:05.437" v="276" actId="20577"/>
        <pc:sldMkLst>
          <pc:docMk/>
          <pc:sldMk cId="2636985178" sldId="28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FD8087-BF06-430F-AC26-E462005FA0D1}" type="doc">
      <dgm:prSet loTypeId="urn:microsoft.com/office/officeart/2005/8/layout/vList4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de-DE"/>
        </a:p>
      </dgm:t>
    </dgm:pt>
    <dgm:pt modelId="{2B0D1125-8B38-461A-9D73-EC67DFB1695C}">
      <dgm:prSet phldrT="[Text]"/>
      <dgm:spPr>
        <a:solidFill>
          <a:schemeClr val="l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de-DE" b="0" dirty="0">
              <a:latin typeface="Meiryo" panose="020B0604030504040204" pitchFamily="34" charset="-128"/>
              <a:ea typeface="Meiryo" panose="020B0604030504040204" pitchFamily="34" charset="-128"/>
            </a:rPr>
            <a:t>Data-</a:t>
          </a:r>
          <a:r>
            <a:rPr lang="de-DE" b="0" dirty="0" err="1">
              <a:latin typeface="Meiryo" panose="020B0604030504040204" pitchFamily="34" charset="-128"/>
              <a:ea typeface="Meiryo" panose="020B0604030504040204" pitchFamily="34" charset="-128"/>
            </a:rPr>
            <a:t>driven</a:t>
          </a:r>
          <a:endParaRPr lang="de-DE" b="0" dirty="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F4E02543-C390-449D-A517-68D3DF871EBD}" type="parTrans" cxnId="{35439481-E1AE-4E7C-ACF9-1C2A5099B18C}">
      <dgm:prSet/>
      <dgm:spPr/>
      <dgm:t>
        <a:bodyPr/>
        <a:lstStyle/>
        <a:p>
          <a:endParaRPr lang="de-DE"/>
        </a:p>
      </dgm:t>
    </dgm:pt>
    <dgm:pt modelId="{C43B3D38-82E4-4616-B086-3B3BB7745CF7}" type="sibTrans" cxnId="{35439481-E1AE-4E7C-ACF9-1C2A5099B18C}">
      <dgm:prSet/>
      <dgm:spPr/>
      <dgm:t>
        <a:bodyPr/>
        <a:lstStyle/>
        <a:p>
          <a:endParaRPr lang="de-DE"/>
        </a:p>
      </dgm:t>
    </dgm:pt>
    <dgm:pt modelId="{E2E8BD28-0D97-4169-8A59-01CE7CDDB6D9}">
      <dgm:prSet phldrT="[Text]"/>
      <dgm:spPr>
        <a:solidFill>
          <a:schemeClr val="l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Regression,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Machine</a:t>
          </a:r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learning</a:t>
          </a:r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, Remote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Sensing</a:t>
          </a:r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, etc.</a:t>
          </a:r>
        </a:p>
      </dgm:t>
    </dgm:pt>
    <dgm:pt modelId="{2864DC9C-2446-4B14-A35B-0A3A2BC854FF}" type="parTrans" cxnId="{57A86060-4633-46DD-B04B-9781312E96F3}">
      <dgm:prSet/>
      <dgm:spPr/>
      <dgm:t>
        <a:bodyPr/>
        <a:lstStyle/>
        <a:p>
          <a:endParaRPr lang="de-DE"/>
        </a:p>
      </dgm:t>
    </dgm:pt>
    <dgm:pt modelId="{38D1CD81-91D7-4F6B-B255-F6CA2273258E}" type="sibTrans" cxnId="{57A86060-4633-46DD-B04B-9781312E96F3}">
      <dgm:prSet/>
      <dgm:spPr/>
      <dgm:t>
        <a:bodyPr/>
        <a:lstStyle/>
        <a:p>
          <a:endParaRPr lang="de-DE"/>
        </a:p>
      </dgm:t>
    </dgm:pt>
    <dgm:pt modelId="{B36DEA47-0553-4E30-96F3-D3289BAD08E1}">
      <dgm:prSet phldrT="[Text]"/>
      <dgm:spPr>
        <a:solidFill>
          <a:schemeClr val="l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Simulation-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based</a:t>
          </a:r>
          <a:endParaRPr lang="de-DE" dirty="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B58203E3-6757-4622-8D83-6DCC4BAC16BC}" type="parTrans" cxnId="{AB78E1BC-C21C-401C-9FFB-2FAFB5FAD6E2}">
      <dgm:prSet/>
      <dgm:spPr/>
      <dgm:t>
        <a:bodyPr/>
        <a:lstStyle/>
        <a:p>
          <a:endParaRPr lang="de-DE"/>
        </a:p>
      </dgm:t>
    </dgm:pt>
    <dgm:pt modelId="{66B34B94-E36A-43CC-8BB5-EC4BA5F0E864}" type="sibTrans" cxnId="{AB78E1BC-C21C-401C-9FFB-2FAFB5FAD6E2}">
      <dgm:prSet/>
      <dgm:spPr/>
      <dgm:t>
        <a:bodyPr/>
        <a:lstStyle/>
        <a:p>
          <a:endParaRPr lang="de-DE"/>
        </a:p>
      </dgm:t>
    </dgm:pt>
    <dgm:pt modelId="{21AFB9FC-F92B-4FD8-A839-1E6C8B55FDEF}">
      <dgm:prSet phldrT="[Text]"/>
      <dgm:spPr>
        <a:solidFill>
          <a:schemeClr val="l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Ex ante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analyses</a:t>
          </a:r>
          <a:endParaRPr lang="de-DE" dirty="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73A77CEF-6A95-42E5-BEBC-7D9294DD4C30}" type="parTrans" cxnId="{1CDA9DDB-CDF2-4F64-8E25-6124C4B28D95}">
      <dgm:prSet/>
      <dgm:spPr/>
      <dgm:t>
        <a:bodyPr/>
        <a:lstStyle/>
        <a:p>
          <a:endParaRPr lang="de-DE"/>
        </a:p>
      </dgm:t>
    </dgm:pt>
    <dgm:pt modelId="{E95C7A2F-4CDB-413D-BA39-492E729E7F51}" type="sibTrans" cxnId="{1CDA9DDB-CDF2-4F64-8E25-6124C4B28D95}">
      <dgm:prSet/>
      <dgm:spPr/>
      <dgm:t>
        <a:bodyPr/>
        <a:lstStyle/>
        <a:p>
          <a:endParaRPr lang="de-DE"/>
        </a:p>
      </dgm:t>
    </dgm:pt>
    <dgm:pt modelId="{B8AFA185-D888-4B45-B12E-B399239A06AE}">
      <dgm:prSet phldrT="[Text]"/>
      <dgm:spPr>
        <a:solidFill>
          <a:schemeClr val="l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Disease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spread</a:t>
          </a:r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,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economic</a:t>
          </a:r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models</a:t>
          </a:r>
          <a:endParaRPr lang="de-DE" dirty="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20620AA2-250B-4D57-B010-A3CA5E75B3E9}" type="parTrans" cxnId="{60D26147-1976-4478-AB68-A41C8DFEE55F}">
      <dgm:prSet/>
      <dgm:spPr/>
      <dgm:t>
        <a:bodyPr/>
        <a:lstStyle/>
        <a:p>
          <a:endParaRPr lang="de-DE"/>
        </a:p>
      </dgm:t>
    </dgm:pt>
    <dgm:pt modelId="{8C7F70CB-C0A6-4169-85A9-D85C3E07385C}" type="sibTrans" cxnId="{60D26147-1976-4478-AB68-A41C8DFEE55F}">
      <dgm:prSet/>
      <dgm:spPr/>
      <dgm:t>
        <a:bodyPr/>
        <a:lstStyle/>
        <a:p>
          <a:endParaRPr lang="de-DE"/>
        </a:p>
      </dgm:t>
    </dgm:pt>
    <dgm:pt modelId="{851034AB-D39A-487C-AF0E-42ED45787164}">
      <dgm:prSet phldrT="[Text]"/>
      <dgm:spPr>
        <a:solidFill>
          <a:schemeClr val="lt1">
            <a:hueOff val="0"/>
            <a:satOff val="0"/>
            <a:lumOff val="0"/>
            <a:alpha val="25000"/>
          </a:schemeClr>
        </a:solidFill>
      </dgm:spPr>
      <dgm:t>
        <a:bodyPr/>
        <a:lstStyle/>
        <a:p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Ex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post</a:t>
          </a:r>
          <a:r>
            <a:rPr lang="de-DE" dirty="0">
              <a:latin typeface="Meiryo" panose="020B0604030504040204" pitchFamily="34" charset="-128"/>
              <a:ea typeface="Meiryo" panose="020B0604030504040204" pitchFamily="34" charset="-128"/>
            </a:rPr>
            <a:t> </a:t>
          </a:r>
          <a:r>
            <a:rPr lang="de-DE" dirty="0" err="1">
              <a:latin typeface="Meiryo" panose="020B0604030504040204" pitchFamily="34" charset="-128"/>
              <a:ea typeface="Meiryo" panose="020B0604030504040204" pitchFamily="34" charset="-128"/>
            </a:rPr>
            <a:t>analyses</a:t>
          </a:r>
          <a:endParaRPr lang="de-DE" dirty="0">
            <a:latin typeface="Meiryo" panose="020B0604030504040204" pitchFamily="34" charset="-128"/>
            <a:ea typeface="Meiryo" panose="020B0604030504040204" pitchFamily="34" charset="-128"/>
          </a:endParaRPr>
        </a:p>
      </dgm:t>
    </dgm:pt>
    <dgm:pt modelId="{CCAE4411-0525-4AAD-9730-D43ED8CA8076}" type="parTrans" cxnId="{023BD755-36EA-4D8F-82B6-56CA767B6A37}">
      <dgm:prSet/>
      <dgm:spPr/>
      <dgm:t>
        <a:bodyPr/>
        <a:lstStyle/>
        <a:p>
          <a:endParaRPr lang="de-DE"/>
        </a:p>
      </dgm:t>
    </dgm:pt>
    <dgm:pt modelId="{D6D1F40D-1B66-4DD9-9F4E-67F4A0AE1601}" type="sibTrans" cxnId="{023BD755-36EA-4D8F-82B6-56CA767B6A37}">
      <dgm:prSet/>
      <dgm:spPr/>
      <dgm:t>
        <a:bodyPr/>
        <a:lstStyle/>
        <a:p>
          <a:endParaRPr lang="de-DE"/>
        </a:p>
      </dgm:t>
    </dgm:pt>
    <dgm:pt modelId="{9ED2CD81-5AB1-43BB-80B4-29DAAA51D08A}" type="pres">
      <dgm:prSet presAssocID="{4BFD8087-BF06-430F-AC26-E462005FA0D1}" presName="linear" presStyleCnt="0">
        <dgm:presLayoutVars>
          <dgm:dir/>
          <dgm:resizeHandles val="exact"/>
        </dgm:presLayoutVars>
      </dgm:prSet>
      <dgm:spPr/>
    </dgm:pt>
    <dgm:pt modelId="{6C6B0DAA-45FF-4B69-A7C5-9609DF9F92D8}" type="pres">
      <dgm:prSet presAssocID="{2B0D1125-8B38-461A-9D73-EC67DFB1695C}" presName="comp" presStyleCnt="0"/>
      <dgm:spPr/>
    </dgm:pt>
    <dgm:pt modelId="{B961C582-CF2D-47D0-97C2-940E5740B38C}" type="pres">
      <dgm:prSet presAssocID="{2B0D1125-8B38-461A-9D73-EC67DFB1695C}" presName="box" presStyleLbl="node1" presStyleIdx="0" presStyleCnt="2"/>
      <dgm:spPr/>
    </dgm:pt>
    <dgm:pt modelId="{AD41416A-A0D7-4C9C-82BE-071C1176FB22}" type="pres">
      <dgm:prSet presAssocID="{2B0D1125-8B38-461A-9D73-EC67DFB1695C}" presName="img" presStyleLbl="fgImgPlace1" presStyleIdx="0" presStyleCnt="2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155" r="-3155"/>
          </a:stretch>
        </a:blipFill>
      </dgm:spPr>
      <dgm:extLst>
        <a:ext uri="{E40237B7-FDA0-4F09-8148-C483321AD2D9}">
          <dgm14:cNvPr xmlns:dgm14="http://schemas.microsoft.com/office/drawing/2010/diagram" id="0" name="" descr="Balkendiagramm Silhouette"/>
        </a:ext>
      </dgm:extLst>
    </dgm:pt>
    <dgm:pt modelId="{DAA402BC-90BC-4275-8936-065B47A32ACC}" type="pres">
      <dgm:prSet presAssocID="{2B0D1125-8B38-461A-9D73-EC67DFB1695C}" presName="text" presStyleLbl="node1" presStyleIdx="0" presStyleCnt="2">
        <dgm:presLayoutVars>
          <dgm:bulletEnabled val="1"/>
        </dgm:presLayoutVars>
      </dgm:prSet>
      <dgm:spPr/>
    </dgm:pt>
    <dgm:pt modelId="{1639E9E0-A628-48E6-AA7E-E88626E03855}" type="pres">
      <dgm:prSet presAssocID="{C43B3D38-82E4-4616-B086-3B3BB7745CF7}" presName="spacer" presStyleCnt="0"/>
      <dgm:spPr/>
    </dgm:pt>
    <dgm:pt modelId="{43DAA7C7-41C0-4B1D-B7D9-FC6F34B94742}" type="pres">
      <dgm:prSet presAssocID="{B36DEA47-0553-4E30-96F3-D3289BAD08E1}" presName="comp" presStyleCnt="0"/>
      <dgm:spPr/>
    </dgm:pt>
    <dgm:pt modelId="{9FF1B6EF-3AB3-4E80-B890-7ED86224AA48}" type="pres">
      <dgm:prSet presAssocID="{B36DEA47-0553-4E30-96F3-D3289BAD08E1}" presName="box" presStyleLbl="node1" presStyleIdx="1" presStyleCnt="2"/>
      <dgm:spPr/>
    </dgm:pt>
    <dgm:pt modelId="{2BBA9C03-7307-4E60-8C08-9C43D5AF11A6}" type="pres">
      <dgm:prSet presAssocID="{B36DEA47-0553-4E30-96F3-D3289BAD08E1}" presName="img" presStyleLbl="fgImgPlace1" presStyleIdx="1" presStyleCnt="2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67" t="4645" r="167" b="4645"/>
          </a:stretch>
        </a:blipFill>
      </dgm:spPr>
      <dgm:extLst>
        <a:ext uri="{E40237B7-FDA0-4F09-8148-C483321AD2D9}">
          <dgm14:cNvPr xmlns:dgm14="http://schemas.microsoft.com/office/drawing/2010/diagram" id="0" name="" descr="gezeichnete Figur Silhouette"/>
        </a:ext>
      </dgm:extLst>
    </dgm:pt>
    <dgm:pt modelId="{2CC7077D-BF2E-42BC-B273-302E8BD7BA74}" type="pres">
      <dgm:prSet presAssocID="{B36DEA47-0553-4E30-96F3-D3289BAD08E1}" presName="text" presStyleLbl="node1" presStyleIdx="1" presStyleCnt="2">
        <dgm:presLayoutVars>
          <dgm:bulletEnabled val="1"/>
        </dgm:presLayoutVars>
      </dgm:prSet>
      <dgm:spPr/>
    </dgm:pt>
  </dgm:ptLst>
  <dgm:cxnLst>
    <dgm:cxn modelId="{05CE5004-D25A-4184-BBBB-04D43E3FFCEA}" type="presOf" srcId="{2B0D1125-8B38-461A-9D73-EC67DFB1695C}" destId="{B961C582-CF2D-47D0-97C2-940E5740B38C}" srcOrd="0" destOrd="0" presId="urn:microsoft.com/office/officeart/2005/8/layout/vList4"/>
    <dgm:cxn modelId="{C77CC236-48EC-423B-9103-18EE6C3FCF2C}" type="presOf" srcId="{851034AB-D39A-487C-AF0E-42ED45787164}" destId="{DAA402BC-90BC-4275-8936-065B47A32ACC}" srcOrd="1" destOrd="1" presId="urn:microsoft.com/office/officeart/2005/8/layout/vList4"/>
    <dgm:cxn modelId="{9293C73A-C0C6-47E2-A7BC-50F6D6EC4D02}" type="presOf" srcId="{B36DEA47-0553-4E30-96F3-D3289BAD08E1}" destId="{9FF1B6EF-3AB3-4E80-B890-7ED86224AA48}" srcOrd="0" destOrd="0" presId="urn:microsoft.com/office/officeart/2005/8/layout/vList4"/>
    <dgm:cxn modelId="{C9516F5E-8067-4239-BF2A-DFD2983C20D4}" type="presOf" srcId="{E2E8BD28-0D97-4169-8A59-01CE7CDDB6D9}" destId="{B961C582-CF2D-47D0-97C2-940E5740B38C}" srcOrd="0" destOrd="2" presId="urn:microsoft.com/office/officeart/2005/8/layout/vList4"/>
    <dgm:cxn modelId="{57A86060-4633-46DD-B04B-9781312E96F3}" srcId="{2B0D1125-8B38-461A-9D73-EC67DFB1695C}" destId="{E2E8BD28-0D97-4169-8A59-01CE7CDDB6D9}" srcOrd="1" destOrd="0" parTransId="{2864DC9C-2446-4B14-A35B-0A3A2BC854FF}" sibTransId="{38D1CD81-91D7-4F6B-B255-F6CA2273258E}"/>
    <dgm:cxn modelId="{5F9C5F64-439D-44B5-875B-FD5D2205B49B}" type="presOf" srcId="{B36DEA47-0553-4E30-96F3-D3289BAD08E1}" destId="{2CC7077D-BF2E-42BC-B273-302E8BD7BA74}" srcOrd="1" destOrd="0" presId="urn:microsoft.com/office/officeart/2005/8/layout/vList4"/>
    <dgm:cxn modelId="{60D26147-1976-4478-AB68-A41C8DFEE55F}" srcId="{B36DEA47-0553-4E30-96F3-D3289BAD08E1}" destId="{B8AFA185-D888-4B45-B12E-B399239A06AE}" srcOrd="1" destOrd="0" parTransId="{20620AA2-250B-4D57-B010-A3CA5E75B3E9}" sibTransId="{8C7F70CB-C0A6-4169-85A9-D85C3E07385C}"/>
    <dgm:cxn modelId="{8D678967-A10A-4C8B-A7B0-7467E4896BE8}" type="presOf" srcId="{851034AB-D39A-487C-AF0E-42ED45787164}" destId="{B961C582-CF2D-47D0-97C2-940E5740B38C}" srcOrd="0" destOrd="1" presId="urn:microsoft.com/office/officeart/2005/8/layout/vList4"/>
    <dgm:cxn modelId="{C0FAC249-C18D-4B47-94BE-04591E57216C}" type="presOf" srcId="{2B0D1125-8B38-461A-9D73-EC67DFB1695C}" destId="{DAA402BC-90BC-4275-8936-065B47A32ACC}" srcOrd="1" destOrd="0" presId="urn:microsoft.com/office/officeart/2005/8/layout/vList4"/>
    <dgm:cxn modelId="{023BD755-36EA-4D8F-82B6-56CA767B6A37}" srcId="{2B0D1125-8B38-461A-9D73-EC67DFB1695C}" destId="{851034AB-D39A-487C-AF0E-42ED45787164}" srcOrd="0" destOrd="0" parTransId="{CCAE4411-0525-4AAD-9730-D43ED8CA8076}" sibTransId="{D6D1F40D-1B66-4DD9-9F4E-67F4A0AE1601}"/>
    <dgm:cxn modelId="{35439481-E1AE-4E7C-ACF9-1C2A5099B18C}" srcId="{4BFD8087-BF06-430F-AC26-E462005FA0D1}" destId="{2B0D1125-8B38-461A-9D73-EC67DFB1695C}" srcOrd="0" destOrd="0" parTransId="{F4E02543-C390-449D-A517-68D3DF871EBD}" sibTransId="{C43B3D38-82E4-4616-B086-3B3BB7745CF7}"/>
    <dgm:cxn modelId="{3675988B-9891-4E5D-8D9C-443CC427D41C}" type="presOf" srcId="{21AFB9FC-F92B-4FD8-A839-1E6C8B55FDEF}" destId="{2CC7077D-BF2E-42BC-B273-302E8BD7BA74}" srcOrd="1" destOrd="1" presId="urn:microsoft.com/office/officeart/2005/8/layout/vList4"/>
    <dgm:cxn modelId="{8F40469B-6E1C-45D4-846E-8ABAD4CEA8C4}" type="presOf" srcId="{21AFB9FC-F92B-4FD8-A839-1E6C8B55FDEF}" destId="{9FF1B6EF-3AB3-4E80-B890-7ED86224AA48}" srcOrd="0" destOrd="1" presId="urn:microsoft.com/office/officeart/2005/8/layout/vList4"/>
    <dgm:cxn modelId="{8C7283A2-59BF-4109-ABFA-EA645D7D319B}" type="presOf" srcId="{B8AFA185-D888-4B45-B12E-B399239A06AE}" destId="{9FF1B6EF-3AB3-4E80-B890-7ED86224AA48}" srcOrd="0" destOrd="2" presId="urn:microsoft.com/office/officeart/2005/8/layout/vList4"/>
    <dgm:cxn modelId="{9A8E4ABA-0E3B-4B4C-AE28-905072BB1CEE}" type="presOf" srcId="{4BFD8087-BF06-430F-AC26-E462005FA0D1}" destId="{9ED2CD81-5AB1-43BB-80B4-29DAAA51D08A}" srcOrd="0" destOrd="0" presId="urn:microsoft.com/office/officeart/2005/8/layout/vList4"/>
    <dgm:cxn modelId="{AB78E1BC-C21C-401C-9FFB-2FAFB5FAD6E2}" srcId="{4BFD8087-BF06-430F-AC26-E462005FA0D1}" destId="{B36DEA47-0553-4E30-96F3-D3289BAD08E1}" srcOrd="1" destOrd="0" parTransId="{B58203E3-6757-4622-8D83-6DCC4BAC16BC}" sibTransId="{66B34B94-E36A-43CC-8BB5-EC4BA5F0E864}"/>
    <dgm:cxn modelId="{D3FA13C7-4347-437A-9ADD-91101C8BFD0F}" type="presOf" srcId="{B8AFA185-D888-4B45-B12E-B399239A06AE}" destId="{2CC7077D-BF2E-42BC-B273-302E8BD7BA74}" srcOrd="1" destOrd="2" presId="urn:microsoft.com/office/officeart/2005/8/layout/vList4"/>
    <dgm:cxn modelId="{1CDA9DDB-CDF2-4F64-8E25-6124C4B28D95}" srcId="{B36DEA47-0553-4E30-96F3-D3289BAD08E1}" destId="{21AFB9FC-F92B-4FD8-A839-1E6C8B55FDEF}" srcOrd="0" destOrd="0" parTransId="{73A77CEF-6A95-42E5-BEBC-7D9294DD4C30}" sibTransId="{E95C7A2F-4CDB-413D-BA39-492E729E7F51}"/>
    <dgm:cxn modelId="{1EB17BE8-5934-437E-BF76-8E6CE8034BC8}" type="presOf" srcId="{E2E8BD28-0D97-4169-8A59-01CE7CDDB6D9}" destId="{DAA402BC-90BC-4275-8936-065B47A32ACC}" srcOrd="1" destOrd="2" presId="urn:microsoft.com/office/officeart/2005/8/layout/vList4"/>
    <dgm:cxn modelId="{2BD7F842-9D2B-4339-A7A6-9D0FE1CBEDD9}" type="presParOf" srcId="{9ED2CD81-5AB1-43BB-80B4-29DAAA51D08A}" destId="{6C6B0DAA-45FF-4B69-A7C5-9609DF9F92D8}" srcOrd="0" destOrd="0" presId="urn:microsoft.com/office/officeart/2005/8/layout/vList4"/>
    <dgm:cxn modelId="{25A4B1C2-CF72-413E-A781-C7EEDB2A004A}" type="presParOf" srcId="{6C6B0DAA-45FF-4B69-A7C5-9609DF9F92D8}" destId="{B961C582-CF2D-47D0-97C2-940E5740B38C}" srcOrd="0" destOrd="0" presId="urn:microsoft.com/office/officeart/2005/8/layout/vList4"/>
    <dgm:cxn modelId="{AB45B89E-EFD2-484A-AC15-068E8D7F4568}" type="presParOf" srcId="{6C6B0DAA-45FF-4B69-A7C5-9609DF9F92D8}" destId="{AD41416A-A0D7-4C9C-82BE-071C1176FB22}" srcOrd="1" destOrd="0" presId="urn:microsoft.com/office/officeart/2005/8/layout/vList4"/>
    <dgm:cxn modelId="{2D082F19-9EDF-404B-806A-CAFF2AE83276}" type="presParOf" srcId="{6C6B0DAA-45FF-4B69-A7C5-9609DF9F92D8}" destId="{DAA402BC-90BC-4275-8936-065B47A32ACC}" srcOrd="2" destOrd="0" presId="urn:microsoft.com/office/officeart/2005/8/layout/vList4"/>
    <dgm:cxn modelId="{EA5D777E-A0AE-4169-8F86-122A87B7A194}" type="presParOf" srcId="{9ED2CD81-5AB1-43BB-80B4-29DAAA51D08A}" destId="{1639E9E0-A628-48E6-AA7E-E88626E03855}" srcOrd="1" destOrd="0" presId="urn:microsoft.com/office/officeart/2005/8/layout/vList4"/>
    <dgm:cxn modelId="{081F69E3-C705-474E-994D-88364671FD64}" type="presParOf" srcId="{9ED2CD81-5AB1-43BB-80B4-29DAAA51D08A}" destId="{43DAA7C7-41C0-4B1D-B7D9-FC6F34B94742}" srcOrd="2" destOrd="0" presId="urn:microsoft.com/office/officeart/2005/8/layout/vList4"/>
    <dgm:cxn modelId="{E861F53B-C1A6-432E-B8B8-D94292840054}" type="presParOf" srcId="{43DAA7C7-41C0-4B1D-B7D9-FC6F34B94742}" destId="{9FF1B6EF-3AB3-4E80-B890-7ED86224AA48}" srcOrd="0" destOrd="0" presId="urn:microsoft.com/office/officeart/2005/8/layout/vList4"/>
    <dgm:cxn modelId="{D07A40AF-CD29-42F4-AE11-5FA36B952123}" type="presParOf" srcId="{43DAA7C7-41C0-4B1D-B7D9-FC6F34B94742}" destId="{2BBA9C03-7307-4E60-8C08-9C43D5AF11A6}" srcOrd="1" destOrd="0" presId="urn:microsoft.com/office/officeart/2005/8/layout/vList4"/>
    <dgm:cxn modelId="{071F6542-EB1B-4269-9611-D227D3AED8E4}" type="presParOf" srcId="{43DAA7C7-41C0-4B1D-B7D9-FC6F34B94742}" destId="{2CC7077D-BF2E-42BC-B273-302E8BD7BA7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1C582-CF2D-47D0-97C2-940E5740B38C}">
      <dsp:nvSpPr>
        <dsp:cNvPr id="0" name=""/>
        <dsp:cNvSpPr/>
      </dsp:nvSpPr>
      <dsp:spPr>
        <a:xfrm>
          <a:off x="0" y="0"/>
          <a:ext cx="8053836" cy="2556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b="0" kern="1200" dirty="0">
              <a:latin typeface="Meiryo" panose="020B0604030504040204" pitchFamily="34" charset="-128"/>
              <a:ea typeface="Meiryo" panose="020B0604030504040204" pitchFamily="34" charset="-128"/>
            </a:rPr>
            <a:t>Data-</a:t>
          </a:r>
          <a:r>
            <a:rPr lang="de-DE" sz="2700" b="0" kern="1200" dirty="0" err="1">
              <a:latin typeface="Meiryo" panose="020B0604030504040204" pitchFamily="34" charset="-128"/>
              <a:ea typeface="Meiryo" panose="020B0604030504040204" pitchFamily="34" charset="-128"/>
            </a:rPr>
            <a:t>driven</a:t>
          </a:r>
          <a:endParaRPr lang="de-DE" sz="2700" b="0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Ex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post</a:t>
          </a: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analyses</a:t>
          </a:r>
          <a:endParaRPr lang="de-DE" sz="2100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Regression,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Machine</a:t>
          </a: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learning</a:t>
          </a: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, Remote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Sensing</a:t>
          </a: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, etc.</a:t>
          </a:r>
        </a:p>
      </dsp:txBody>
      <dsp:txXfrm>
        <a:off x="1866382" y="0"/>
        <a:ext cx="6187453" cy="2556149"/>
      </dsp:txXfrm>
    </dsp:sp>
    <dsp:sp modelId="{AD41416A-A0D7-4C9C-82BE-071C1176FB22}">
      <dsp:nvSpPr>
        <dsp:cNvPr id="0" name=""/>
        <dsp:cNvSpPr/>
      </dsp:nvSpPr>
      <dsp:spPr>
        <a:xfrm>
          <a:off x="255614" y="255614"/>
          <a:ext cx="1610767" cy="20449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-3155" r="-3155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F1B6EF-3AB3-4E80-B890-7ED86224AA48}">
      <dsp:nvSpPr>
        <dsp:cNvPr id="0" name=""/>
        <dsp:cNvSpPr/>
      </dsp:nvSpPr>
      <dsp:spPr>
        <a:xfrm>
          <a:off x="0" y="2811764"/>
          <a:ext cx="8053836" cy="255614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2500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latin typeface="Meiryo" panose="020B0604030504040204" pitchFamily="34" charset="-128"/>
              <a:ea typeface="Meiryo" panose="020B0604030504040204" pitchFamily="34" charset="-128"/>
            </a:rPr>
            <a:t>Simulation-</a:t>
          </a:r>
          <a:r>
            <a:rPr lang="de-DE" sz="27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based</a:t>
          </a:r>
          <a:endParaRPr lang="de-DE" sz="2700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Ex ante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analyses</a:t>
          </a:r>
          <a:endParaRPr lang="de-DE" sz="2100" kern="1200" dirty="0">
            <a:latin typeface="Meiryo" panose="020B0604030504040204" pitchFamily="34" charset="-128"/>
            <a:ea typeface="Meiryo" panose="020B0604030504040204" pitchFamily="34" charset="-128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Disease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spread</a:t>
          </a: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,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economic</a:t>
          </a:r>
          <a:r>
            <a:rPr lang="de-DE" sz="2100" kern="1200" dirty="0">
              <a:latin typeface="Meiryo" panose="020B0604030504040204" pitchFamily="34" charset="-128"/>
              <a:ea typeface="Meiryo" panose="020B0604030504040204" pitchFamily="34" charset="-128"/>
            </a:rPr>
            <a:t> </a:t>
          </a:r>
          <a:r>
            <a:rPr lang="de-DE" sz="2100" kern="1200" dirty="0" err="1">
              <a:latin typeface="Meiryo" panose="020B0604030504040204" pitchFamily="34" charset="-128"/>
              <a:ea typeface="Meiryo" panose="020B0604030504040204" pitchFamily="34" charset="-128"/>
            </a:rPr>
            <a:t>models</a:t>
          </a:r>
          <a:endParaRPr lang="de-DE" sz="2100" kern="1200" dirty="0">
            <a:latin typeface="Meiryo" panose="020B0604030504040204" pitchFamily="34" charset="-128"/>
            <a:ea typeface="Meiryo" panose="020B0604030504040204" pitchFamily="34" charset="-128"/>
          </a:endParaRPr>
        </a:p>
      </dsp:txBody>
      <dsp:txXfrm>
        <a:off x="1866382" y="2811764"/>
        <a:ext cx="6187453" cy="2556149"/>
      </dsp:txXfrm>
    </dsp:sp>
    <dsp:sp modelId="{2BBA9C03-7307-4E60-8C08-9C43D5AF11A6}">
      <dsp:nvSpPr>
        <dsp:cNvPr id="0" name=""/>
        <dsp:cNvSpPr/>
      </dsp:nvSpPr>
      <dsp:spPr>
        <a:xfrm>
          <a:off x="255614" y="3067378"/>
          <a:ext cx="1610767" cy="2044919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167" t="4645" r="167" b="4645"/>
          </a:stretch>
        </a:blip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AFDF2-98F8-4D70-97DB-536093F2F42E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6924C-F800-43F3-80E4-6D5DD2C908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7020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0685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52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1104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927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859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417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0735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740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675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3769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8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105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10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796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112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992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096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88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73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6924C-F800-43F3-80E4-6D5DD2C908B9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1031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264D89-6BC1-4942-89E1-6CDBDFE2C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1233BF-823B-4E09-A8D4-C080A13B4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7C4CA1-E242-428E-856B-BBDFC628B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9C8A6-DB95-4A12-919A-F0D3EE7C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AC07FC-48FE-4C65-941A-F3E0A6B4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4547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8FE9D8-A8B6-412B-9141-7B5C6294D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696DC8-DC74-4DD4-90FC-781BCEEF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2B02DC-76AA-4B5E-9C1D-683FD5965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7C7C290-FE6A-4A39-9227-78DAC61ED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DDA890-BCCF-4710-974E-7F9134B0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701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14B4279-95C4-467A-A9BB-9CAABAEB1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B7EAC7C-45C2-4F70-B4DD-4FCA59EF5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634C82E-4597-44D9-A21C-E8F8C00DD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9C926B-3220-4103-999D-D91541B7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480A13-098F-46FF-8D75-75DE31F85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7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AC02A-E86F-4FFD-9699-0B39D395A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3A0484-ABBE-461A-9BB9-D24BE47A4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EA2201F-B803-41C9-B7DD-289C5523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9F8DF-A04C-46D7-A2D9-38E824947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075C79B-562F-4167-8686-59264E67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865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DE056-D365-4DA5-8E2B-A42B22F21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7F4183-8E9B-4877-AB9D-2284F37E2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266B6A-3D55-4B7A-981A-35AF2513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9B241D-64EB-400B-B1E5-47718ADD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9B7F48-C06C-457D-AF01-27C5650FB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84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DAA38-410C-4B4C-BF67-855C8D8B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1CA6681-CFC2-4B1B-B40C-CCEC7207A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FB3A28A-7760-4F10-A901-0B2FF72D7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A1E29B-92B1-4B70-B11D-C1E073D53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6FF877-4750-4832-A46A-3A2ECB652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AA1476-5A5C-4ACA-94A5-8E0ABB26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54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256D7-7668-49E4-B33A-D032D4A28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185ED0C-F27A-46D5-BCDD-DF86AACA1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876831A-B268-4EAA-B566-A5ABFD25B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52A3B90-8C05-4C29-9524-2974B4B02F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B787A4B-5660-47CF-9019-6760732FE1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5219D6-0EAB-4C72-896E-D2FD69B4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F50F42A-064D-483C-8208-D7A908F08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3E100CD-1784-4C99-B1C7-F819BCB0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157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4F732-FCB3-49E6-AF5E-7F331E60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38A846F-7B85-4EB8-8229-6D409AE5C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FBAD1E-87F7-4C51-AFB8-1824A5822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659C023-9E20-4F5C-92CF-91993C08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074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8407F9D-D89F-4B61-9198-475C4E11A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D245C7E-05B4-4D9D-895C-77A741DF0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C359EC-8C91-47A8-A149-34780D30D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49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ABDCF-ED96-47C6-AE45-63652B4DF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C67B8FE-21C1-40E1-8AB3-0A92BF7DB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FCF3D1-F2D4-409F-BB7A-53B68C653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6714D3-EA50-473E-B129-17C86A47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53B595-779C-4001-84AC-AC63C60B0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C065A4A-5C2A-4AB8-BAD4-94B0104C1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28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7634A-CD79-4BBE-A059-549D9B5E6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92C4D6D-13D9-401C-B0E3-49E374039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33BBC48-E59B-434B-96D0-FF5F4431A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FFD3047-711A-4F04-8C3A-218BFB2B3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54716E3-2EEB-4138-9359-D697D5B91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7B97DBE-D185-4143-9EFB-7A1DC958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30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E241745-A3F6-4AE5-B91D-A7559F06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2A8AAD-0F14-4594-BABC-BB6FE1DAD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0BDD34-A731-4195-866A-6813BF423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4C1B-BC52-43F4-99B3-3828E2CC6901}" type="datetimeFigureOut">
              <a:rPr lang="de-DE" smtClean="0"/>
              <a:t>18.03.2021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55C60B-D576-4FEC-9A40-240CAB06C4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3CD289-F822-4BC1-9EE5-FE22463BE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F922-71D7-4EF3-AAB4-B272B3251B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49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73/pnas.1912206117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369B9725-BEDF-4602-A006-1C77AB32A0A0}"/>
              </a:ext>
            </a:extLst>
          </p:cNvPr>
          <p:cNvSpPr txBox="1"/>
          <p:nvPr/>
        </p:nvSpPr>
        <p:spPr>
          <a:xfrm>
            <a:off x="1792147" y="2556138"/>
            <a:ext cx="860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Impact Assessments for </a:t>
            </a:r>
          </a:p>
          <a:p>
            <a:pPr algn="ctr"/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Xylella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fastidiosa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</a:t>
            </a:r>
            <a:r>
              <a:rPr lang="en-US" sz="2800" b="1" i="0" dirty="0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subsp. </a:t>
            </a:r>
            <a:r>
              <a:rPr lang="en-US" sz="2800" b="1" i="1" dirty="0" err="1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pauca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in Europe</a:t>
            </a:r>
            <a:endParaRPr lang="de-DE" sz="2600" b="1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9BB8C35-3A37-4B6C-A0D4-BBF5F20AD96A}"/>
              </a:ext>
            </a:extLst>
          </p:cNvPr>
          <p:cNvSpPr txBox="1"/>
          <p:nvPr/>
        </p:nvSpPr>
        <p:spPr>
          <a:xfrm>
            <a:off x="3443544" y="3824808"/>
            <a:ext cx="53049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Kevin Schneider </a:t>
            </a:r>
          </a:p>
          <a:p>
            <a:pPr algn="ctr"/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kevin.schneider@wur.nl</a:t>
            </a:r>
          </a:p>
          <a:p>
            <a:pPr algn="ctr"/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Wageningen University and Research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78B83E7-CF5D-4D57-BEB3-A90C9F8AB8D9}"/>
              </a:ext>
            </a:extLst>
          </p:cNvPr>
          <p:cNvSpPr txBox="1"/>
          <p:nvPr/>
        </p:nvSpPr>
        <p:spPr>
          <a:xfrm>
            <a:off x="47009" y="6427113"/>
            <a:ext cx="12144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EFSA PLH Session on Impact Assessment </a:t>
            </a:r>
            <a:r>
              <a:rPr lang="de-DE" sz="2200" i="1" dirty="0" err="1">
                <a:latin typeface="Meiryo" panose="020B0604030504040204" pitchFamily="34" charset="-128"/>
                <a:ea typeface="Meiryo" panose="020B0604030504040204" pitchFamily="34" charset="-128"/>
              </a:rPr>
              <a:t>Methodologies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, 25th </a:t>
            </a:r>
            <a:r>
              <a:rPr lang="de-DE" sz="2200" i="1" dirty="0" err="1">
                <a:latin typeface="Meiryo" panose="020B0604030504040204" pitchFamily="34" charset="-128"/>
                <a:ea typeface="Meiryo" panose="020B0604030504040204" pitchFamily="34" charset="-128"/>
              </a:rPr>
              <a:t>of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 March 2021</a:t>
            </a:r>
          </a:p>
        </p:txBody>
      </p:sp>
    </p:spTree>
    <p:extLst>
      <p:ext uri="{BB962C8B-B14F-4D97-AF65-F5344CB8AC3E}">
        <p14:creationId xmlns:p14="http://schemas.microsoft.com/office/powerpoint/2010/main" val="3425497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768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Multi-Country Partial Equilibrium Model: Welfare changes to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Olive Oil Processors and Consumers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over 50 years in billion Euro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C1120E8-8314-471B-A83F-74752B921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51" y="1630884"/>
            <a:ext cx="3449150" cy="5181599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4765BDE-2ABE-4F2F-9B4B-F16BC2B0927B}"/>
              </a:ext>
            </a:extLst>
          </p:cNvPr>
          <p:cNvSpPr txBox="1"/>
          <p:nvPr/>
        </p:nvSpPr>
        <p:spPr>
          <a:xfrm>
            <a:off x="3720801" y="2451735"/>
            <a:ext cx="413228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Consumers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bear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economic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impact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due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higher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prices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for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olive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oil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Markets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characterized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by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producers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which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are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able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respond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prices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benefit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consumers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8F71D5A-C60C-4384-89E6-479EC5CE9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508" y="1630884"/>
            <a:ext cx="3937841" cy="3930028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FA32BBB-E5E5-4F21-AA58-4F31B14E41A5}"/>
              </a:ext>
            </a:extLst>
          </p:cNvPr>
          <p:cNvSpPr/>
          <p:nvPr/>
        </p:nvSpPr>
        <p:spPr>
          <a:xfrm>
            <a:off x="1267485" y="1649282"/>
            <a:ext cx="534155" cy="505443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1B70A5B-AE3D-4B38-BCFB-6AF65D5F40AA}"/>
              </a:ext>
            </a:extLst>
          </p:cNvPr>
          <p:cNvSpPr/>
          <p:nvPr/>
        </p:nvSpPr>
        <p:spPr>
          <a:xfrm>
            <a:off x="1267484" y="2332891"/>
            <a:ext cx="534155" cy="1335100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30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741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Sensitivity analyses can be informative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AA9C152-BB1E-4397-B7D5-FFDDB5D83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45" y="3810259"/>
            <a:ext cx="2981310" cy="295476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1C47F33-8A44-4BDB-B7DE-5492DC9FC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421" y="3810259"/>
            <a:ext cx="3449158" cy="2916698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4DFB990-4F6B-457D-BF7E-A9254DDC46C5}"/>
              </a:ext>
            </a:extLst>
          </p:cNvPr>
          <p:cNvSpPr txBox="1"/>
          <p:nvPr/>
        </p:nvSpPr>
        <p:spPr>
          <a:xfrm rot="16200000">
            <a:off x="1254335" y="1061913"/>
            <a:ext cx="400110" cy="2341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de-DE" sz="1400" dirty="0">
                <a:latin typeface="Meiryo" panose="020B0604030504040204" pitchFamily="34" charset="-128"/>
                <a:ea typeface="Meiryo" panose="020B0604030504040204" pitchFamily="34" charset="-128"/>
              </a:rPr>
              <a:t>T2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044DDF2-E7A3-43EA-8236-92A152D3EE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62" y="764613"/>
            <a:ext cx="2932834" cy="2763142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D8780544-3ED3-41F7-B4B9-0FE5EA2EC42A}"/>
              </a:ext>
            </a:extLst>
          </p:cNvPr>
          <p:cNvSpPr/>
          <p:nvPr/>
        </p:nvSpPr>
        <p:spPr>
          <a:xfrm>
            <a:off x="5959736" y="5112548"/>
            <a:ext cx="860612" cy="806824"/>
          </a:xfrm>
          <a:prstGeom prst="ellipse">
            <a:avLst/>
          </a:prstGeom>
          <a:noFill/>
          <a:ln w="6350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05208A-A47E-40CB-A035-6D7D1F4829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1421" y="779083"/>
            <a:ext cx="3449706" cy="29067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3512895-B119-430A-8AC2-9D24AB04AD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456" y="764613"/>
            <a:ext cx="2932834" cy="292119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A1DE1A8B-B86A-42EA-8AF7-E474496EF7EC}"/>
              </a:ext>
            </a:extLst>
          </p:cNvPr>
          <p:cNvSpPr txBox="1"/>
          <p:nvPr/>
        </p:nvSpPr>
        <p:spPr>
          <a:xfrm rot="16200000">
            <a:off x="1254335" y="4103063"/>
            <a:ext cx="400110" cy="2341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de-DE" sz="1400" dirty="0">
                <a:latin typeface="Meiryo" panose="020B0604030504040204" pitchFamily="34" charset="-128"/>
                <a:ea typeface="Meiryo" panose="020B0604030504040204" pitchFamily="34" charset="-128"/>
              </a:rPr>
              <a:t>T3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5B4EDC2-7477-45D9-BF06-74B5DFA2E267}"/>
              </a:ext>
            </a:extLst>
          </p:cNvPr>
          <p:cNvSpPr/>
          <p:nvPr/>
        </p:nvSpPr>
        <p:spPr>
          <a:xfrm>
            <a:off x="6406063" y="1655957"/>
            <a:ext cx="860612" cy="806824"/>
          </a:xfrm>
          <a:prstGeom prst="ellipse">
            <a:avLst/>
          </a:prstGeom>
          <a:noFill/>
          <a:ln w="6350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5124A2F-EAEB-4453-A6AC-F0451FD9A8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6562" y="3774728"/>
            <a:ext cx="2932834" cy="296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3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741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Take home messages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71537A-9197-4A46-A9DD-C24B549E0624}"/>
              </a:ext>
            </a:extLst>
          </p:cNvPr>
          <p:cNvSpPr txBox="1"/>
          <p:nvPr/>
        </p:nvSpPr>
        <p:spPr>
          <a:xfrm>
            <a:off x="723389" y="1690062"/>
            <a:ext cx="106024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There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no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such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thing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perfect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model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that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fits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all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purposes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Trade off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detail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vs.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scope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Employ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multiple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approaches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Use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modelling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work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gain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(qualitative)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insights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on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system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Impacts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affected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olive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growers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,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oil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processors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and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consumers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are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likely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be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sizable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and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they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warrant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actions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from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regulators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Sensitivity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and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uncertainty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analyses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are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not just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tests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Expert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knowledge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key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success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676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985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741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References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C71537A-9197-4A46-A9DD-C24B549E0624}"/>
              </a:ext>
            </a:extLst>
          </p:cNvPr>
          <p:cNvSpPr txBox="1"/>
          <p:nvPr/>
        </p:nvSpPr>
        <p:spPr>
          <a:xfrm>
            <a:off x="1" y="1071165"/>
            <a:ext cx="12192000" cy="5656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Cook, D. C., &amp; Matheson, A. C. (2008). An estimate of the potential economic impact of pine pitch canker in Australia.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Australian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Forestry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71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(2), 107-112.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Cook, D. C., Thomas, M. B., Cunningham, S. A., Anderson, D. L., &amp; De Barro, P. J. (2007). Predicting the economic impact of an invasive species on an ecosystem service.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Ecological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Applications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17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(6), 1832-1840.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[3]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Hodda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M., &amp; Cook, D. C. (2009). Economic impact from unrestricted spread of potato cyst nematodes in Australia. </a:t>
            </a:r>
            <a:r>
              <a:rPr lang="en-US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Phytopathology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99(12), 1387-1393.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[4]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Knight-Jones, T. J. D., &amp; Rushton, J. (2013). The economic impacts of foot and mouth disease–What are they, how big are they and where do they occur?.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Preventive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veterinary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medicine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112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(3-4), 161-173.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[5]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Soliman, T., Mourits, M. C. M.,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Lansink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A. O., &amp; Van der Werf, W. (2015). Quantitative economic impact assessment of invasive plant pests: What does it require and when is it worth the effort?.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Crop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Protection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69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9-17.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[6]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Yemshanov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D., McKenney, D. W., de Groot, P., Haugen, D.,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Sidders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D., &amp; Joss, B. (2009). A bioeconomic approach to assess the impact of an alien invasive insect on timber supply and harvesting: a case study with Sirex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noctilio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in eastern Canada.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Canadian Journal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Forest Research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39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(1), 154-168.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[7]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Soliman, T., Mourits, M. C. M.,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Lansink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A. O., &amp; van der Werf, W. (2012). Quantitative economic impact assessment of an invasive plant disease under uncertainty–A case study for potato spindle tuber viroid (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PSTVd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) invasion into the European Union. 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Crop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Protection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40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28-35.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[8]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Carrasco, L. R., Cook, D., Baker, R., MacLeod, A., Knight, J. D., &amp; Mumford, J. D. (2012). Towards the integration of spread and economic impacts of biological invasions in a landscape of learning and imitating agents.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Ecological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Economics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76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95-103.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[9]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Keith, J. M., &amp; Spring, D. (2013). Agent-based Bayesian approach to monitoring the progress of invasive species eradication programs.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Proceedings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the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National Academy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Sciences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110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(33), 13428-13433.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[10]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Rebaudo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F., Crespo-Pérez, V.,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Silvain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J. F., &amp; Dangles, O. (2011). Agent-based modeling of human-induced spread of invasive species in agricultural landscapes: insights from the potato moth in Ecuador.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Journal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Artificial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Societies and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Social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Simulation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14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(3), 7.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[11]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Rebaudo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F., &amp; Dangles, O. (2013). An agent-based modeling framework for integrated pest management dissemination programs.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Environmental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modelling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&amp;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software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45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141-149.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[12]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Ameden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H. A., Boxall, P. C., Cash, S. B., &amp; Vickers, D. A. (2009). An agent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Cambria Math" panose="02040503050406030204" pitchFamily="18" charset="0"/>
              </a:rPr>
              <a:t>‐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based model of border enforcement for invasive species management.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Canadian Journal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Agricultural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Economics/Revue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canadienne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d'agroeconomie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57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(4), 481-496.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[13]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Hastings, A., Hall, R. J., &amp; Taylor, C. M. (2006). A simple approach to optimal control of invasive species. 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Theoretical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population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biology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70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(4), 431-435.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[14]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Kıbış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E. Y., &amp;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Büyüktahtakın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İ. E. (2017). Optimizing invasive species management: A mixed-integer linear programming approach.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European Journal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Operational Research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259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(1), 308-321.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[15]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Bonneau, M., Johnson, F. A., Smith, B. J.,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Romagosa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C. M., Martin, J., &amp;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Mazzotti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F. J. (2017). Optimal control of an invasive species using a reaction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Cambria Math" panose="02040503050406030204" pitchFamily="18" charset="0"/>
              </a:rPr>
              <a:t>‐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diffusion model and linear programming. 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Ecosphere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8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(10), e01979.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[16]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Blackwood, J., Hastings, A., &amp; Costello, C. (2010). Cost-effective management of invasive species using linear-quadratic control.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Ecological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Economics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69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(3), 519-527.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[17]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Breukers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A., Mourits, M., Werf, W. V. D., &amp;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Lansink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A. O. (2008). Costs and benefits of controlling quarantine diseases: a bio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Cambria Math" panose="02040503050406030204" pitchFamily="18" charset="0"/>
              </a:rPr>
              <a:t>‐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economic modeling approach.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Agricultural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Economics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38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(2), 137-149.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[18]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Cook, D. C. (2008). Benefit cost analysis of an import access request.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Food Policy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33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(3), 277-285.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[19]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Cook, D. C., &amp; Fraser, R. W. (2008). Trade and invasive species risk mitigation: Reconciling WTO compliance with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maximising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the gains from trade.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Food Policy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33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(2), 176-184.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[20] </a:t>
            </a:r>
            <a:r>
              <a:rPr lang="de-DE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Surkov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I. V., Oude Lansink, A. G., &amp; van der </a:t>
            </a:r>
            <a:r>
              <a:rPr lang="de-DE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Werf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W. (2009).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The optimal amount and allocation of sampling effort for plant health inspection.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European Review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Agricultural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Economics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36</a:t>
            </a:r>
            <a:r>
              <a:rPr lang="de-DE" sz="700" dirty="0"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(3), 295-320.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[21]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Wittwer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G.,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McKirdy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S., &amp; Wilson, R. (2006).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Analysing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a hypothetical Pierce's disease outbreak in South Australia using a dynamic CGE approach.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[22]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McDermott, S. M.,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Finnoff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D. C., &amp;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Shogren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J. F. (2013). The welfare impacts of an invasive species: Endogenous vs. exogenous price models. 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Ecological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economics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85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43-49.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[23] 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Leung, B., Springborn, M. R., Turner, J. A., &amp; </a:t>
            </a:r>
            <a:r>
              <a:rPr lang="de-DE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Brockerhoff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E. G. (2014).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Pathway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Cambria Math" panose="02040503050406030204" pitchFamily="18" charset="0"/>
              </a:rPr>
              <a:t>‐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level risk analysis: the net present value of an invasive species policy in the US.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Frontiers in Ecology and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the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Environment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12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(5), 273-279.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[24] 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Julia, R., Holland, D. W., &amp;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Guenthner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J. (2007). Assessing the economic impact of invasive species: the case of yellow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starthistle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(Centaurea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solsitialis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L.) in the rangelands of Idaho, USA.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Journal </a:t>
            </a:r>
            <a:r>
              <a:rPr lang="de-DE" sz="700" i="1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of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 Environmental Management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85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(4), 876-882.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b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[25]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Eiswerth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M. E., Darden, T. D., Johnson, W. S., </a:t>
            </a:r>
            <a:r>
              <a:rPr lang="en-US" sz="700" dirty="0" err="1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Agapoff</a:t>
            </a:r>
            <a:r>
              <a:rPr lang="en-US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J., &amp; Harris, T. R. (2005). Input-output modeling, outdoor recreation, and the economic impacts of weeds. </a:t>
            </a:r>
            <a:r>
              <a:rPr lang="de-DE" sz="700" i="1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Weed Science</a:t>
            </a:r>
            <a:r>
              <a:rPr lang="de-DE" sz="700" dirty="0">
                <a:solidFill>
                  <a:srgbClr val="222222"/>
                </a:solidFill>
                <a:effectLst/>
                <a:latin typeface="Meiryo UI" panose="020B0604030504040204" pitchFamily="34" charset="-128"/>
                <a:ea typeface="Meiryo UI" panose="020B0604030504040204" pitchFamily="34" charset="-128"/>
                <a:cs typeface="Times New Roman" panose="02020603050405020304" pitchFamily="18" charset="0"/>
              </a:rPr>
              <a:t>, 130-137.</a:t>
            </a:r>
            <a:endParaRPr lang="de-DE" sz="700" dirty="0">
              <a:effectLst/>
              <a:latin typeface="Meiryo UI" panose="020B0604030504040204" pitchFamily="34" charset="-128"/>
              <a:ea typeface="Meiryo UI" panose="020B0604030504040204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9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39580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Is or isn’t there data?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182B7F4F-00C3-4B8D-9145-B55679BCE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8127418"/>
              </p:ext>
            </p:extLst>
          </p:nvPr>
        </p:nvGraphicFramePr>
        <p:xfrm>
          <a:off x="2069082" y="1045735"/>
          <a:ext cx="8053836" cy="5369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AE3DF145-92C7-4448-8EA6-7A5543128CB0}"/>
              </a:ext>
            </a:extLst>
          </p:cNvPr>
          <p:cNvSpPr/>
          <p:nvPr/>
        </p:nvSpPr>
        <p:spPr>
          <a:xfrm>
            <a:off x="2069082" y="3851238"/>
            <a:ext cx="8053836" cy="256372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94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02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Supplementary Material – Parameter values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485657D-9DF7-43AA-8FAB-4A0336287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37" y="1131090"/>
            <a:ext cx="4276471" cy="548102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C1ADBC2-FE36-48D2-ABDC-609076EE22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346" y="1131089"/>
            <a:ext cx="5981779" cy="548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64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02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Supplementary Material – Cost-Benefit All Results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BC2D056-9DE7-4173-907B-9AFB0E48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53" y="878433"/>
            <a:ext cx="8650493" cy="57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22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02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Supplementary Material – Partial Equilibrium Model All Results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48B0FF4-A9B7-43DE-8C4B-F1E49F94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402"/>
            <a:ext cx="6688509" cy="193711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2A5B716-4780-45AA-B431-3FFF76752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491" y="2867582"/>
            <a:ext cx="6688509" cy="194747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BC0255-4F43-459B-B3EA-65C21C64FA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31" y="4871125"/>
            <a:ext cx="6580845" cy="1900813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5A467FA8-5861-40BC-8F3F-8F709E5A972F}"/>
              </a:ext>
            </a:extLst>
          </p:cNvPr>
          <p:cNvSpPr txBox="1"/>
          <p:nvPr/>
        </p:nvSpPr>
        <p:spPr>
          <a:xfrm>
            <a:off x="6688509" y="1560970"/>
            <a:ext cx="9617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Spread in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Italy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720BC4-5ED9-4408-9948-976DD2C15ABF}"/>
              </a:ext>
            </a:extLst>
          </p:cNvPr>
          <p:cNvSpPr txBox="1"/>
          <p:nvPr/>
        </p:nvSpPr>
        <p:spPr>
          <a:xfrm>
            <a:off x="2441162" y="3707059"/>
            <a:ext cx="9617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Spread in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Greece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6155EB8-3F70-449D-9CC1-E3ED1CD749DE}"/>
              </a:ext>
            </a:extLst>
          </p:cNvPr>
          <p:cNvSpPr txBox="1"/>
          <p:nvPr/>
        </p:nvSpPr>
        <p:spPr>
          <a:xfrm>
            <a:off x="6634676" y="5644244"/>
            <a:ext cx="96170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Spread in Spain</a:t>
            </a:r>
          </a:p>
          <a:p>
            <a:pPr marL="914400" lvl="1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90730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-1" y="245889"/>
            <a:ext cx="1208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An example of sensitivity analyses for the economic model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E4443B7-DED1-4D1D-AAEC-80499D987C6C}"/>
              </a:ext>
            </a:extLst>
          </p:cNvPr>
          <p:cNvSpPr txBox="1"/>
          <p:nvPr/>
        </p:nvSpPr>
        <p:spPr>
          <a:xfrm>
            <a:off x="791755" y="1690062"/>
            <a:ext cx="1129547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Global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sensitivity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analysis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Variance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decomposition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Sample 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(10,000)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draws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for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each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input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parameter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(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k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Generate „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computational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experiment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“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Compute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model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for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all (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*(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k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+2))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combinations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Calculate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Sobol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indices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(i.e.,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amount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of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variance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in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output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caused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by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variance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/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uncertainty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in an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input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736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9F3DCA6B-4D4F-4632-BDE0-A523197824DF}"/>
              </a:ext>
            </a:extLst>
          </p:cNvPr>
          <p:cNvSpPr txBox="1"/>
          <p:nvPr/>
        </p:nvSpPr>
        <p:spPr>
          <a:xfrm>
            <a:off x="0" y="245889"/>
            <a:ext cx="7368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Acknowledgements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9FDB2F6-B0A5-42CC-A278-4DAAC766A9CA}"/>
              </a:ext>
            </a:extLst>
          </p:cNvPr>
          <p:cNvSpPr txBox="1"/>
          <p:nvPr/>
        </p:nvSpPr>
        <p:spPr>
          <a:xfrm>
            <a:off x="1565237" y="968188"/>
            <a:ext cx="4238513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Funding</a:t>
            </a:r>
          </a:p>
          <a:p>
            <a:endParaRPr lang="de-DE" sz="2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EU H2020 Pest Organisms Threatening Europe (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POnTE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) #635646.</a:t>
            </a:r>
          </a:p>
          <a:p>
            <a:endParaRPr 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Anunna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High Performance Computing Cluster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of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Wageningen University</a:t>
            </a:r>
          </a:p>
          <a:p>
            <a:endParaRPr lang="de-DE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de-DE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de-DE" sz="2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People</a:t>
            </a:r>
          </a:p>
          <a:p>
            <a:endParaRPr lang="de-DE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Wopke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van der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Werf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(WUR)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Monique Mourits (WUR)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Alfons Oude Lansink (WUR)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Juan A. Navas-Cortes (CSIC)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Martina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Cendoya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(IVIA)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Antonio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Vicent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(IVIA)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Lia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Hemerik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(WUR)</a:t>
            </a: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Donato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Boscia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(IPSP)</a:t>
            </a:r>
          </a:p>
          <a:p>
            <a:endParaRPr lang="de-DE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3E47C87-CB26-45E7-BA26-72E2B9CC2377}"/>
              </a:ext>
            </a:extLst>
          </p:cNvPr>
          <p:cNvSpPr txBox="1"/>
          <p:nvPr/>
        </p:nvSpPr>
        <p:spPr>
          <a:xfrm>
            <a:off x="6388250" y="968187"/>
            <a:ext cx="4961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Articles</a:t>
            </a:r>
            <a:endParaRPr lang="de-DE" sz="2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de-DE" sz="22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Schneider, K., Van der Werf, W., 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Cendoya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M., Mourits, M., 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Navas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-Cortés, J. A., 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Vicent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A., &amp; Oude 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Lansink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A. (2020). Impact of Xylella 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fastidiosa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subspecies </a:t>
            </a:r>
            <a:r>
              <a:rPr lang="en-US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pauca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in European olives. </a:t>
            </a:r>
            <a:r>
              <a:rPr lang="en-US" sz="1600" i="1" dirty="0">
                <a:latin typeface="Meiryo UI" panose="020B0604030504040204" pitchFamily="34" charset="-128"/>
                <a:ea typeface="Meiryo UI" panose="020B0604030504040204" pitchFamily="34" charset="-128"/>
              </a:rPr>
              <a:t>Proceedings of the National Academy of Sciences</a:t>
            </a:r>
            <a:r>
              <a:rPr 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117(17), 9250-9259.</a:t>
            </a:r>
          </a:p>
          <a:p>
            <a:r>
              <a:rPr lang="de-DE" sz="1600" b="0" i="0" u="none" strike="noStrike" dirty="0">
                <a:solidFill>
                  <a:srgbClr val="005A96"/>
                </a:solidFill>
                <a:effectLst/>
                <a:latin typeface="Open Sans"/>
                <a:hlinkClick r:id="rId2"/>
              </a:rPr>
              <a:t>https://doi.org/10.1073/pnas.1912206117</a:t>
            </a:r>
            <a:endParaRPr 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de-DE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endParaRPr lang="de-DE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Schneider, K., Mourits, M., Van der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Werf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W., &amp; Oude Lansink, A. (2021). On Consumer Impact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from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Xylella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fastidiosa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subspecies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pauca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. </a:t>
            </a:r>
            <a:r>
              <a:rPr lang="de-DE" sz="1600" i="1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Ecological</a:t>
            </a:r>
            <a:r>
              <a:rPr lang="de-DE" sz="1600" i="1" dirty="0">
                <a:latin typeface="Meiryo UI" panose="020B0604030504040204" pitchFamily="34" charset="-128"/>
                <a:ea typeface="Meiryo UI" panose="020B0604030504040204" pitchFamily="34" charset="-128"/>
              </a:rPr>
              <a:t> Economics 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(in press)</a:t>
            </a:r>
          </a:p>
        </p:txBody>
      </p:sp>
    </p:spTree>
    <p:extLst>
      <p:ext uri="{BB962C8B-B14F-4D97-AF65-F5344CB8AC3E}">
        <p14:creationId xmlns:p14="http://schemas.microsoft.com/office/powerpoint/2010/main" val="2006432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026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Supplementary Material – Sensitivity of Economic Models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EED961-D626-4891-823A-71F6BB97D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269" y="2619375"/>
            <a:ext cx="5153025" cy="16192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FEBD027-9244-49FA-9203-1FE8F5451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529" y="2543176"/>
            <a:ext cx="4753202" cy="177164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AA8F875-6C56-4EB6-B4EB-EE04AAB84949}"/>
              </a:ext>
            </a:extLst>
          </p:cNvPr>
          <p:cNvSpPr txBox="1"/>
          <p:nvPr/>
        </p:nvSpPr>
        <p:spPr>
          <a:xfrm>
            <a:off x="2004090" y="1882589"/>
            <a:ext cx="18653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Cost-benefit</a:t>
            </a:r>
            <a:endParaRPr lang="de-DE" sz="2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CC4006-45CA-4F74-BBFC-4837EEEA3996}"/>
              </a:ext>
            </a:extLst>
          </p:cNvPr>
          <p:cNvSpPr txBox="1"/>
          <p:nvPr/>
        </p:nvSpPr>
        <p:spPr>
          <a:xfrm>
            <a:off x="8112230" y="1882588"/>
            <a:ext cx="26858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Meiryo UI" panose="020B0604030504040204" pitchFamily="34" charset="-128"/>
                <a:ea typeface="Meiryo UI" panose="020B0604030504040204" pitchFamily="34" charset="-128"/>
              </a:rPr>
              <a:t>Partial Equilibrium</a:t>
            </a:r>
          </a:p>
        </p:txBody>
      </p:sp>
    </p:spTree>
    <p:extLst>
      <p:ext uri="{BB962C8B-B14F-4D97-AF65-F5344CB8AC3E}">
        <p14:creationId xmlns:p14="http://schemas.microsoft.com/office/powerpoint/2010/main" val="3932818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Supplementary Material – Consumption change for Italian spread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8200962-9AC1-4B91-998F-B292D9828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790" y="994223"/>
            <a:ext cx="5668419" cy="571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89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65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Supplementary Material – Olive Oil Market in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138ACB3-C734-408A-9D35-A52452AA4600}"/>
                  </a:ext>
                </a:extLst>
              </p:cNvPr>
              <p:cNvSpPr txBox="1"/>
              <p:nvPr/>
            </p:nvSpPr>
            <p:spPr>
              <a:xfrm>
                <a:off x="3144371" y="769109"/>
                <a:ext cx="5903258" cy="64115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t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 =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 </m:t>
                          </m:r>
                          <m:r>
                            <a:rPr lang="zh-CN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C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 </m:t>
                          </m:r>
                          <m: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𝑡𝑐</m:t>
                              </m:r>
                            </m:sub>
                            <m:sup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sup>
                          </m:sSubSup>
                        </m:e>
                      </m:nary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 </m:t>
                      </m:r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zh-CN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  <m: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ρ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</m:sup>
                              </m:sSup>
                              <m: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𝑐𝑡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𝑎𝑥</m:t>
                          </m:r>
                        </m:sub>
                      </m:sSub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zh-CN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nary>
                      <m: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𝑡𝑐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sub>
                          </m:sSub>
                        </m:sup>
                      </m:sSup>
                      <m: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d>
                        <m:d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𝑎𝑥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𝑇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𝑐𝑡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𝑎𝑥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𝑊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𝑡𝑐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μ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ν</m:t>
                      </m:r>
                      <m:r>
                        <a:rPr lang="de-DE" sz="120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𝑊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de-DE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ω</m:t>
                          </m:r>
                        </m:sup>
                      </m:sSup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𝑖𝑃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zh-CN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\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𝑡𝑐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𝑡𝑐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de-DE" sz="12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𝑡𝑐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nary>
                                    <m:nary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𝑏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+1,</m:t>
                                          </m:r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Sup>
                                        <m:sSubSup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  <m:sup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1</m:t>
                                          </m:r>
                                        </m:sup>
                                      </m:sSubSup>
                                      <m:d>
                                        <m:d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𝑡𝑐</m:t>
                                              </m:r>
                                            </m:sub>
                                          </m:s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𝑁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𝑐𝑡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de-DE" sz="12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𝑖𝐶</m:t>
                      </m:r>
                      <m:sSub>
                        <m:sSubPr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𝑐</m:t>
                          </m:r>
                          <m:r>
                            <a:rPr lang="zh-CN" sz="1200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∈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𝐶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naryPr>
                                    <m:sub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𝑡𝑐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+1,</m:t>
                                          </m:r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𝐷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de-DE" sz="12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𝑡𝑐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de-DE" sz="12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δ</m:t>
                                      </m:r>
                                      <m:sSub>
                                        <m:sSubPr>
                                          <m:ctrlP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de-DE" sz="12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𝑡𝑐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de-DE" sz="12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⋅</m:t>
                              </m:r>
                              <m:sSup>
                                <m:sSup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sz="12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𝑖𝑇𝑊</m:t>
                      </m:r>
                      <m:r>
                        <a:rPr lang="de-DE" sz="12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12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𝑇</m:t>
                          </m:r>
                        </m:sup>
                        <m:e>
                          <m:d>
                            <m:dPr>
                              <m:ctrlP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𝑖𝑃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de-DE" sz="12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𝑖𝐶</m:t>
                              </m:r>
                              <m:sSub>
                                <m:sSubPr>
                                  <m:ctrlP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de-DE" sz="12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de-DE" sz="12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1200" dirty="0">
                    <a:effectLst/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C138ACB3-C734-408A-9D35-A52452AA4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371" y="769109"/>
                <a:ext cx="5903258" cy="64115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165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7982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From spread to impact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5A20A25-7162-4F4B-984A-1FE38AD02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34" y="1450375"/>
            <a:ext cx="3667736" cy="4717332"/>
          </a:xfrm>
          <a:prstGeom prst="rect">
            <a:avLst/>
          </a:prstGeom>
        </p:spPr>
      </p:pic>
      <p:pic>
        <p:nvPicPr>
          <p:cNvPr id="4" name="Grafik 3" descr="Ein Bild, das Karte enthält.&#10;&#10;Automatisch generierte Beschreibung">
            <a:extLst>
              <a:ext uri="{FF2B5EF4-FFF2-40B4-BE49-F238E27FC236}">
                <a16:creationId xmlns:a16="http://schemas.microsoft.com/office/drawing/2014/main" id="{E1AAF864-C6C7-4AD9-BF52-54D4DF660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72" y="1450374"/>
            <a:ext cx="4229872" cy="4717331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60BAB29-0474-4ED5-93F4-ACBC678791C6}"/>
              </a:ext>
            </a:extLst>
          </p:cNvPr>
          <p:cNvSpPr txBox="1"/>
          <p:nvPr/>
        </p:nvSpPr>
        <p:spPr>
          <a:xfrm>
            <a:off x="8224247" y="335845"/>
            <a:ext cx="396775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Binary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prediction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of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climatic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suitability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Land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cover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data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on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expected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olive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locations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Radial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range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expansion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over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discrete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time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steps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Cellular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automaton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with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alternating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step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types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Spread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through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suitable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habitat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only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From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number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of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infected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cells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compute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percent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of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cells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invaded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58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984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From spread to impact - Uncertainties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5959F49-7FEB-43D6-A0C8-656F6E87E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47" y="1121964"/>
            <a:ext cx="3070341" cy="25925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BFA955A-18CD-44C1-A5A6-04D398AE1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8247" y="3809874"/>
            <a:ext cx="3070341" cy="25336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679CCA3-F0EE-44C3-AC3D-56BFC29D13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72" y="1125956"/>
            <a:ext cx="3070341" cy="258855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E4DD17A3-237D-4C41-8B23-5FD5BB9E97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72" y="3812598"/>
            <a:ext cx="3070341" cy="253092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11797D07-FC5C-4854-B60F-3D431E54C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4752" y="2447692"/>
            <a:ext cx="4175161" cy="253364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FA77B3C-F617-4950-8F82-2C3B62995D14}"/>
              </a:ext>
            </a:extLst>
          </p:cNvPr>
          <p:cNvSpPr txBox="1"/>
          <p:nvPr/>
        </p:nvSpPr>
        <p:spPr>
          <a:xfrm>
            <a:off x="0" y="642462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Uncertainty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on:   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climatic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suitability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             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points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of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introduction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,        and annual </a:t>
            </a:r>
            <a:r>
              <a:rPr lang="de-DE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spread</a:t>
            </a:r>
            <a:r>
              <a:rPr lang="de-DE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 rate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2D47781-62C8-4882-B2C8-111CF0EE73E4}"/>
              </a:ext>
            </a:extLst>
          </p:cNvPr>
          <p:cNvSpPr txBox="1"/>
          <p:nvPr/>
        </p:nvSpPr>
        <p:spPr>
          <a:xfrm>
            <a:off x="6958588" y="5177654"/>
            <a:ext cx="4857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1.10, 5.18, 12.35 km per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year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9685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48536" y="245888"/>
            <a:ext cx="1214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A Selection of Methodologies for Quantitative Impact Assessments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graphicFrame>
        <p:nvGraphicFramePr>
          <p:cNvPr id="2" name="Tabelle 3">
            <a:extLst>
              <a:ext uri="{FF2B5EF4-FFF2-40B4-BE49-F238E27FC236}">
                <a16:creationId xmlns:a16="http://schemas.microsoft.com/office/drawing/2014/main" id="{4F49B810-80C8-4C96-961D-1E3D6B33D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843479"/>
              </p:ext>
            </p:extLst>
          </p:nvPr>
        </p:nvGraphicFramePr>
        <p:xfrm>
          <a:off x="310780" y="2113130"/>
          <a:ext cx="3723340" cy="263173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934074">
                  <a:extLst>
                    <a:ext uri="{9D8B030D-6E8A-4147-A177-3AD203B41FA5}">
                      <a16:colId xmlns:a16="http://schemas.microsoft.com/office/drawing/2014/main" val="1401030836"/>
                    </a:ext>
                  </a:extLst>
                </a:gridCol>
                <a:gridCol w="1789266">
                  <a:extLst>
                    <a:ext uri="{9D8B030D-6E8A-4147-A177-3AD203B41FA5}">
                      <a16:colId xmlns:a16="http://schemas.microsoft.com/office/drawing/2014/main" val="1662007251"/>
                    </a:ext>
                  </a:extLst>
                </a:gridCol>
              </a:tblGrid>
              <a:tr h="406699"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Objective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Level</a:t>
                      </a: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6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Costs (</a:t>
                      </a:r>
                      <a:r>
                        <a:rPr lang="de-DE" dirty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Hectare</a:t>
                      </a:r>
                      <a:r>
                        <a:rPr lang="de-DE" dirty="0"/>
                        <a:t> (</a:t>
                      </a:r>
                      <a:r>
                        <a:rPr lang="de-DE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Prices (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Farm (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702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Trade (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Sector</a:t>
                      </a:r>
                      <a:r>
                        <a:rPr lang="de-DE" dirty="0"/>
                        <a:t> (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21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Employment</a:t>
                      </a:r>
                      <a:r>
                        <a:rPr lang="de-DE" dirty="0"/>
                        <a:t> (</a:t>
                      </a:r>
                      <a:r>
                        <a:rPr lang="de-DE" dirty="0">
                          <a:solidFill>
                            <a:srgbClr val="00B0F0"/>
                          </a:solidFill>
                        </a:rPr>
                        <a:t>E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Region (</a:t>
                      </a:r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595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Social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Welfare</a:t>
                      </a:r>
                      <a:r>
                        <a:rPr lang="de-DE" dirty="0"/>
                        <a:t> (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National (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5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dirty="0"/>
                        <a:t>Mitigation (</a:t>
                      </a:r>
                      <a:r>
                        <a:rPr lang="de-DE" dirty="0">
                          <a:solidFill>
                            <a:srgbClr val="92D050"/>
                          </a:solidFill>
                        </a:rPr>
                        <a:t>M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Global (</a:t>
                      </a:r>
                      <a:r>
                        <a:rPr lang="de-D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</a:t>
                      </a:r>
                      <a:r>
                        <a:rPr lang="de-DE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650167"/>
                  </a:ext>
                </a:extLst>
              </a:tr>
            </a:tbl>
          </a:graphicData>
        </a:graphic>
      </p:graphicFrame>
      <p:graphicFrame>
        <p:nvGraphicFramePr>
          <p:cNvPr id="35" name="Tabelle 3">
            <a:extLst>
              <a:ext uri="{FF2B5EF4-FFF2-40B4-BE49-F238E27FC236}">
                <a16:creationId xmlns:a16="http://schemas.microsoft.com/office/drawing/2014/main" id="{610FF5AD-D394-4F0B-B172-5255A374B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23506"/>
              </p:ext>
            </p:extLst>
          </p:nvPr>
        </p:nvGraphicFramePr>
        <p:xfrm>
          <a:off x="4639532" y="2113130"/>
          <a:ext cx="7241688" cy="29320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493770">
                  <a:extLst>
                    <a:ext uri="{9D8B030D-6E8A-4147-A177-3AD203B41FA5}">
                      <a16:colId xmlns:a16="http://schemas.microsoft.com/office/drawing/2014/main" val="1401030836"/>
                    </a:ext>
                  </a:extLst>
                </a:gridCol>
                <a:gridCol w="2323131">
                  <a:extLst>
                    <a:ext uri="{9D8B030D-6E8A-4147-A177-3AD203B41FA5}">
                      <a16:colId xmlns:a16="http://schemas.microsoft.com/office/drawing/2014/main" val="1662007251"/>
                    </a:ext>
                  </a:extLst>
                </a:gridCol>
                <a:gridCol w="1424787">
                  <a:extLst>
                    <a:ext uri="{9D8B030D-6E8A-4147-A177-3AD203B41FA5}">
                      <a16:colId xmlns:a16="http://schemas.microsoft.com/office/drawing/2014/main" val="3172291030"/>
                    </a:ext>
                  </a:extLst>
                </a:gridCol>
              </a:tblGrid>
              <a:tr h="392354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Methodology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Suitable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for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Examples</a:t>
                      </a:r>
                      <a:endParaRPr lang="de-DE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460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Cost</a:t>
                      </a:r>
                      <a:r>
                        <a:rPr lang="de-DE" dirty="0"/>
                        <a:t>-Benefit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92D050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1 - 7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96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Agent-</a:t>
                      </a:r>
                      <a:r>
                        <a:rPr lang="de-DE" dirty="0" err="1"/>
                        <a:t>based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92D050"/>
                          </a:solidFill>
                        </a:rPr>
                        <a:t>M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8 - 12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309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Linear </a:t>
                      </a:r>
                      <a:r>
                        <a:rPr lang="de-DE" dirty="0" err="1"/>
                        <a:t>Programming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7030A0"/>
                          </a:solidFill>
                        </a:rPr>
                        <a:t>C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92D050"/>
                          </a:solidFill>
                        </a:rPr>
                        <a:t>M, </a:t>
                      </a:r>
                      <a:r>
                        <a:rPr lang="de-DE" dirty="0">
                          <a:solidFill>
                            <a:srgbClr val="FFC000"/>
                          </a:solidFill>
                        </a:rPr>
                        <a:t>H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13 - 16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9170273"/>
                  </a:ext>
                </a:extLst>
              </a:tr>
              <a:tr h="393552">
                <a:tc>
                  <a:txBody>
                    <a:bodyPr/>
                    <a:lstStyle/>
                    <a:p>
                      <a:r>
                        <a:rPr lang="de-DE" dirty="0"/>
                        <a:t>(Multi-Market) Partial 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7, 8, 17-20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9321707"/>
                  </a:ext>
                </a:extLst>
              </a:tr>
              <a:tr h="393552">
                <a:tc>
                  <a:txBody>
                    <a:bodyPr/>
                    <a:lstStyle/>
                    <a:p>
                      <a:r>
                        <a:rPr lang="de-DE" dirty="0" err="1"/>
                        <a:t>Computable</a:t>
                      </a:r>
                      <a:r>
                        <a:rPr lang="de-DE" dirty="0"/>
                        <a:t> General Equilibrium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2060"/>
                          </a:solidFill>
                        </a:rPr>
                        <a:t>P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70C0"/>
                          </a:solidFill>
                        </a:rPr>
                        <a:t>T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B0F0"/>
                          </a:solidFill>
                        </a:rPr>
                        <a:t>E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R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21-23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557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Input-Output Table (</a:t>
                      </a:r>
                      <a:r>
                        <a:rPr lang="de-DE" dirty="0" err="1"/>
                        <a:t>Social</a:t>
                      </a:r>
                      <a:r>
                        <a:rPr lang="de-DE" dirty="0"/>
                        <a:t> Accounting Matrix)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00B0F0"/>
                          </a:solidFill>
                        </a:rPr>
                        <a:t>E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00B050"/>
                          </a:solidFill>
                        </a:rPr>
                        <a:t>W</a:t>
                      </a:r>
                      <a:r>
                        <a:rPr lang="de-DE" dirty="0"/>
                        <a:t>, </a:t>
                      </a:r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S</a:t>
                      </a:r>
                      <a:r>
                        <a:rPr lang="de-DE" dirty="0"/>
                        <a:t>,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24, 25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1042776"/>
                  </a:ext>
                </a:extLst>
              </a:tr>
            </a:tbl>
          </a:graphicData>
        </a:graphic>
      </p:graphicFrame>
      <p:sp>
        <p:nvSpPr>
          <p:cNvPr id="4" name="Pfeil: nach rechts 3">
            <a:extLst>
              <a:ext uri="{FF2B5EF4-FFF2-40B4-BE49-F238E27FC236}">
                <a16:creationId xmlns:a16="http://schemas.microsoft.com/office/drawing/2014/main" id="{F7B2D29A-681B-4C49-99E3-A9BC100CB2DD}"/>
              </a:ext>
            </a:extLst>
          </p:cNvPr>
          <p:cNvSpPr/>
          <p:nvPr/>
        </p:nvSpPr>
        <p:spPr>
          <a:xfrm>
            <a:off x="4123167" y="2478889"/>
            <a:ext cx="516365" cy="3657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rechts 36">
            <a:extLst>
              <a:ext uri="{FF2B5EF4-FFF2-40B4-BE49-F238E27FC236}">
                <a16:creationId xmlns:a16="http://schemas.microsoft.com/office/drawing/2014/main" id="{CFE0AC06-0A6E-4BC0-8E58-824ED51FDB72}"/>
              </a:ext>
            </a:extLst>
          </p:cNvPr>
          <p:cNvSpPr/>
          <p:nvPr/>
        </p:nvSpPr>
        <p:spPr>
          <a:xfrm>
            <a:off x="4123166" y="3635338"/>
            <a:ext cx="516365" cy="3657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F9C1A55-765F-4ABF-A03F-CE9DFDC64919}"/>
              </a:ext>
            </a:extLst>
          </p:cNvPr>
          <p:cNvSpPr txBox="1"/>
          <p:nvPr/>
        </p:nvSpPr>
        <p:spPr>
          <a:xfrm>
            <a:off x="310780" y="5496076"/>
            <a:ext cx="105329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Methodologies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are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just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ways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of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structuring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your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problem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solving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By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tailoring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your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needs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,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you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can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create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necessary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overlap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1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95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-1" y="245889"/>
            <a:ext cx="12080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A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Cost-Benefit Analysis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of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Xylella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fastidiosa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subsp.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pauca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in olives</a:t>
            </a:r>
            <a:endParaRPr lang="de-DE" sz="2600" b="1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200D5DF-FA6B-4C80-BAF2-704B20C53913}"/>
              </a:ext>
            </a:extLst>
          </p:cNvPr>
          <p:cNvSpPr txBox="1"/>
          <p:nvPr/>
        </p:nvSpPr>
        <p:spPr>
          <a:xfrm>
            <a:off x="261962" y="1929807"/>
            <a:ext cx="1193003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(</a:t>
            </a:r>
            <a:r>
              <a:rPr lang="de-DE" sz="220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Additional </a:t>
            </a:r>
            <a:r>
              <a:rPr lang="de-DE" sz="2200" dirty="0" err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costs</a:t>
            </a:r>
            <a:r>
              <a:rPr lang="de-DE" sz="220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+ </a:t>
            </a:r>
            <a:r>
              <a:rPr lang="de-DE" sz="2200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Foregone</a:t>
            </a:r>
            <a:r>
              <a:rPr lang="de-DE" sz="22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revenue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) – (</a:t>
            </a:r>
            <a:r>
              <a:rPr lang="de-DE" sz="2200" dirty="0" err="1">
                <a:solidFill>
                  <a:schemeClr val="accent4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Reduced</a:t>
            </a:r>
            <a:r>
              <a:rPr lang="de-DE" sz="2200" dirty="0">
                <a:solidFill>
                  <a:schemeClr val="accent4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chemeClr val="accent4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costs</a:t>
            </a:r>
            <a:r>
              <a:rPr lang="de-DE" sz="2200" dirty="0">
                <a:solidFill>
                  <a:schemeClr val="accent4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+ </a:t>
            </a:r>
            <a:r>
              <a:rPr lang="de-DE" sz="220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Additional </a:t>
            </a:r>
            <a:r>
              <a:rPr lang="de-DE" sz="2200" dirty="0" err="1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revenue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Simulate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yield</a:t>
            </a:r>
            <a:r>
              <a:rPr lang="de-DE" sz="22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decline</a:t>
            </a:r>
            <a:r>
              <a:rPr lang="de-DE" sz="22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over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time (per ha)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Simulate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cost</a:t>
            </a:r>
            <a:r>
              <a:rPr lang="de-DE" sz="220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increase</a:t>
            </a:r>
            <a:r>
              <a:rPr lang="de-DE" sz="220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over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time (per ha)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Compute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losses</a:t>
            </a:r>
            <a:r>
              <a:rPr lang="de-DE" sz="220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in </a:t>
            </a:r>
            <a:r>
              <a:rPr lang="de-DE" sz="2200" dirty="0" err="1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investments</a:t>
            </a:r>
            <a:r>
              <a:rPr lang="de-DE" sz="220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(per ha)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i="1" dirty="0" err="1">
                <a:latin typeface="Meiryo" panose="020B0604030504040204" pitchFamily="34" charset="-128"/>
                <a:ea typeface="Meiryo" panose="020B0604030504040204" pitchFamily="34" charset="-128"/>
              </a:rPr>
              <a:t>Estimate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i="1" dirty="0" err="1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price</a:t>
            </a:r>
            <a:r>
              <a:rPr lang="de-DE" sz="2200" i="1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i="1" dirty="0" err="1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increase</a:t>
            </a:r>
            <a:r>
              <a:rPr lang="de-DE" sz="2200" i="1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i="1" dirty="0" err="1">
                <a:latin typeface="Meiryo" panose="020B0604030504040204" pitchFamily="34" charset="-128"/>
                <a:ea typeface="Meiryo" panose="020B0604030504040204" pitchFamily="34" charset="-128"/>
              </a:rPr>
              <a:t>over</a:t>
            </a:r>
            <a:r>
              <a:rPr lang="de-DE" sz="2200" i="1" dirty="0">
                <a:latin typeface="Meiryo" panose="020B0604030504040204" pitchFamily="34" charset="-128"/>
                <a:ea typeface="Meiryo" panose="020B0604030504040204" pitchFamily="34" charset="-128"/>
              </a:rPr>
              <a:t> time (per ton)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Aggregate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over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cropping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systems</a:t>
            </a:r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 and countries</a:t>
            </a:r>
          </a:p>
        </p:txBody>
      </p:sp>
    </p:spTree>
    <p:extLst>
      <p:ext uri="{BB962C8B-B14F-4D97-AF65-F5344CB8AC3E}">
        <p14:creationId xmlns:p14="http://schemas.microsoft.com/office/powerpoint/2010/main" val="280018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-1" y="245889"/>
            <a:ext cx="11058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Cost-Benefit Analysis: Economic Impact to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Olive Growers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over 50 years in billion Euro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3C5F19E-B235-450C-9D08-760BC75C7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1714914"/>
            <a:ext cx="11836400" cy="3979528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244C4ECD-4339-43AF-89A8-CD1851F44B03}"/>
              </a:ext>
            </a:extLst>
          </p:cNvPr>
          <p:cNvSpPr/>
          <p:nvPr/>
        </p:nvSpPr>
        <p:spPr>
          <a:xfrm>
            <a:off x="1990165" y="1714914"/>
            <a:ext cx="1904103" cy="37651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3A51D8A-D744-4F91-A4D9-5AE0B9E3981C}"/>
              </a:ext>
            </a:extLst>
          </p:cNvPr>
          <p:cNvSpPr/>
          <p:nvPr/>
        </p:nvSpPr>
        <p:spPr>
          <a:xfrm>
            <a:off x="5792694" y="1714914"/>
            <a:ext cx="1904103" cy="37651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E0C23D-CDDE-4B73-94D5-07FC37753B36}"/>
              </a:ext>
            </a:extLst>
          </p:cNvPr>
          <p:cNvSpPr/>
          <p:nvPr/>
        </p:nvSpPr>
        <p:spPr>
          <a:xfrm>
            <a:off x="3096259" y="2003921"/>
            <a:ext cx="1596017" cy="52412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B4770E-8BAE-4EF3-99DE-3CBC2CE1296B}"/>
              </a:ext>
            </a:extLst>
          </p:cNvPr>
          <p:cNvSpPr/>
          <p:nvPr/>
        </p:nvSpPr>
        <p:spPr>
          <a:xfrm>
            <a:off x="8797215" y="2003920"/>
            <a:ext cx="1151368" cy="524125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594A9E0F-3002-4823-852C-544F61834DEC}"/>
              </a:ext>
            </a:extLst>
          </p:cNvPr>
          <p:cNvSpPr/>
          <p:nvPr/>
        </p:nvSpPr>
        <p:spPr>
          <a:xfrm>
            <a:off x="1150320" y="2722713"/>
            <a:ext cx="1582121" cy="7062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114BCD-66FF-4397-BA22-0F59820A1D99}"/>
              </a:ext>
            </a:extLst>
          </p:cNvPr>
          <p:cNvSpPr/>
          <p:nvPr/>
        </p:nvSpPr>
        <p:spPr>
          <a:xfrm>
            <a:off x="5981252" y="2634903"/>
            <a:ext cx="789190" cy="376518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654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-1" y="245889"/>
            <a:ext cx="12027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Multi-Country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Partial Equilibrium Model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on 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Xylella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fastidiosa</a:t>
            </a: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subsp. </a:t>
            </a:r>
            <a:r>
              <a:rPr lang="en-US" sz="2800" i="1" dirty="0" err="1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pauca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in olive oil</a:t>
            </a:r>
            <a:endParaRPr lang="de-DE" sz="2600" b="1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A163392-3F79-4942-A894-DFD14A5F400B}"/>
              </a:ext>
            </a:extLst>
          </p:cNvPr>
          <p:cNvSpPr txBox="1"/>
          <p:nvPr/>
        </p:nvSpPr>
        <p:spPr>
          <a:xfrm>
            <a:off x="364165" y="1426790"/>
            <a:ext cx="50724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Supply and Demand form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market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equilibrium</a:t>
            </a: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The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equilibrium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determines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price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and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quantity</a:t>
            </a: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Supply and Demand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are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mathematically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expressed</a:t>
            </a: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Market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data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is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used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calibrate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initial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conditions</a:t>
            </a: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The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model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computes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on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aggregate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market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(s)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Parameters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for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yield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decline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,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cost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change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and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spread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simulations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are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used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to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estimate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the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„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supply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de-DE" dirty="0" err="1">
                <a:latin typeface="Meiryo" panose="020B0604030504040204" pitchFamily="34" charset="-128"/>
                <a:ea typeface="Meiryo" panose="020B0604030504040204" pitchFamily="34" charset="-128"/>
              </a:rPr>
              <a:t>shifter</a:t>
            </a:r>
            <a:r>
              <a:rPr lang="de-DE" dirty="0">
                <a:latin typeface="Meiryo" panose="020B0604030504040204" pitchFamily="34" charset="-128"/>
                <a:ea typeface="Meiryo" panose="020B0604030504040204" pitchFamily="34" charset="-128"/>
              </a:rPr>
              <a:t>“</a:t>
            </a: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457200" indent="-457200">
              <a:buClr>
                <a:schemeClr val="accent1">
                  <a:lumMod val="75000"/>
                </a:schemeClr>
              </a:buClr>
              <a:buFont typeface="Meiryo" panose="020B0604030504040204" pitchFamily="34" charset="-128"/>
              <a:buChar char="‣"/>
            </a:pPr>
            <a:endParaRPr lang="de-DE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5B1C0D7F-42D2-4469-8A69-A102719E32B3}"/>
              </a:ext>
            </a:extLst>
          </p:cNvPr>
          <p:cNvCxnSpPr/>
          <p:nvPr/>
        </p:nvCxnSpPr>
        <p:spPr>
          <a:xfrm flipV="1">
            <a:off x="6553200" y="1442928"/>
            <a:ext cx="0" cy="4754672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21AA478B-5F55-4C03-A009-80D764609BE9}"/>
              </a:ext>
            </a:extLst>
          </p:cNvPr>
          <p:cNvCxnSpPr/>
          <p:nvPr/>
        </p:nvCxnSpPr>
        <p:spPr>
          <a:xfrm>
            <a:off x="6553200" y="6197600"/>
            <a:ext cx="48895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B66A863-0A8E-4940-8958-C24C546779BF}"/>
              </a:ext>
            </a:extLst>
          </p:cNvPr>
          <p:cNvCxnSpPr>
            <a:cxnSpLocks/>
          </p:cNvCxnSpPr>
          <p:nvPr/>
        </p:nvCxnSpPr>
        <p:spPr>
          <a:xfrm flipV="1">
            <a:off x="7035802" y="2006600"/>
            <a:ext cx="4165598" cy="3492500"/>
          </a:xfrm>
          <a:prstGeom prst="line">
            <a:avLst/>
          </a:prstGeom>
          <a:ln w="254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E1056794-CEA9-436A-ADAB-52F23FB031E1}"/>
              </a:ext>
            </a:extLst>
          </p:cNvPr>
          <p:cNvCxnSpPr>
            <a:cxnSpLocks/>
          </p:cNvCxnSpPr>
          <p:nvPr/>
        </p:nvCxnSpPr>
        <p:spPr>
          <a:xfrm>
            <a:off x="7035802" y="2006600"/>
            <a:ext cx="4165598" cy="34925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537A31BA-6CD5-4D8F-A631-76FE8543017C}"/>
              </a:ext>
            </a:extLst>
          </p:cNvPr>
          <p:cNvCxnSpPr>
            <a:cxnSpLocks/>
          </p:cNvCxnSpPr>
          <p:nvPr/>
        </p:nvCxnSpPr>
        <p:spPr>
          <a:xfrm flipV="1">
            <a:off x="7035802" y="1638300"/>
            <a:ext cx="2938640" cy="246380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33526560-A890-402D-BAD4-DB72B95BACE2}"/>
              </a:ext>
            </a:extLst>
          </p:cNvPr>
          <p:cNvCxnSpPr>
            <a:cxnSpLocks/>
          </p:cNvCxnSpPr>
          <p:nvPr/>
        </p:nvCxnSpPr>
        <p:spPr>
          <a:xfrm flipH="1">
            <a:off x="9118601" y="3752850"/>
            <a:ext cx="1" cy="244475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ED20F476-732B-4395-82AF-726A840FDA0B}"/>
              </a:ext>
            </a:extLst>
          </p:cNvPr>
          <p:cNvCxnSpPr>
            <a:cxnSpLocks/>
          </p:cNvCxnSpPr>
          <p:nvPr/>
        </p:nvCxnSpPr>
        <p:spPr>
          <a:xfrm flipH="1">
            <a:off x="6553199" y="3752850"/>
            <a:ext cx="256540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66B78B21-F664-4415-AC72-0323B32B07B9}"/>
              </a:ext>
            </a:extLst>
          </p:cNvPr>
          <p:cNvCxnSpPr>
            <a:cxnSpLocks/>
          </p:cNvCxnSpPr>
          <p:nvPr/>
        </p:nvCxnSpPr>
        <p:spPr>
          <a:xfrm flipH="1">
            <a:off x="8262762" y="3060065"/>
            <a:ext cx="1" cy="3137535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1A259BED-B642-4631-8F32-C20E3E2A93B4}"/>
              </a:ext>
            </a:extLst>
          </p:cNvPr>
          <p:cNvCxnSpPr>
            <a:cxnSpLocks/>
          </p:cNvCxnSpPr>
          <p:nvPr/>
        </p:nvCxnSpPr>
        <p:spPr>
          <a:xfrm flipH="1">
            <a:off x="6551083" y="3060065"/>
            <a:ext cx="1711678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feld 45">
            <a:extLst>
              <a:ext uri="{FF2B5EF4-FFF2-40B4-BE49-F238E27FC236}">
                <a16:creationId xmlns:a16="http://schemas.microsoft.com/office/drawing/2014/main" id="{290A500A-96FB-4EF9-869A-E2035D5FD926}"/>
              </a:ext>
            </a:extLst>
          </p:cNvPr>
          <p:cNvSpPr txBox="1"/>
          <p:nvPr/>
        </p:nvSpPr>
        <p:spPr>
          <a:xfrm>
            <a:off x="10084123" y="6197600"/>
            <a:ext cx="13585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 err="1">
                <a:latin typeface="Meiryo" panose="020B0604030504040204" pitchFamily="34" charset="-128"/>
                <a:ea typeface="Meiryo" panose="020B0604030504040204" pitchFamily="34" charset="-128"/>
              </a:rPr>
              <a:t>Quantity</a:t>
            </a:r>
            <a:endParaRPr lang="de-DE" sz="2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D1B63B70-0192-4FDE-B2FC-C51236CE81AA}"/>
              </a:ext>
            </a:extLst>
          </p:cNvPr>
          <p:cNvSpPr txBox="1"/>
          <p:nvPr/>
        </p:nvSpPr>
        <p:spPr>
          <a:xfrm>
            <a:off x="5703832" y="1426790"/>
            <a:ext cx="8483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Price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6FEFDD41-1D87-4BE8-AFFA-57BDD141493F}"/>
              </a:ext>
            </a:extLst>
          </p:cNvPr>
          <p:cNvSpPr txBox="1"/>
          <p:nvPr/>
        </p:nvSpPr>
        <p:spPr>
          <a:xfrm>
            <a:off x="6195953" y="3537406"/>
            <a:ext cx="356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p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CBD863E8-BD91-4FE6-8043-2020F53886F6}"/>
              </a:ext>
            </a:extLst>
          </p:cNvPr>
          <p:cNvSpPr txBox="1"/>
          <p:nvPr/>
        </p:nvSpPr>
        <p:spPr>
          <a:xfrm>
            <a:off x="6154363" y="2844621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p‘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205D808C-6D9A-4F30-8D98-F0C7A2F3E580}"/>
              </a:ext>
            </a:extLst>
          </p:cNvPr>
          <p:cNvSpPr txBox="1"/>
          <p:nvPr/>
        </p:nvSpPr>
        <p:spPr>
          <a:xfrm>
            <a:off x="8940506" y="6208340"/>
            <a:ext cx="3561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q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02D8C8BA-DA06-4EF6-B514-20B65A1B3CDC}"/>
              </a:ext>
            </a:extLst>
          </p:cNvPr>
          <p:cNvSpPr txBox="1"/>
          <p:nvPr/>
        </p:nvSpPr>
        <p:spPr>
          <a:xfrm>
            <a:off x="8063179" y="6214000"/>
            <a:ext cx="429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latin typeface="Meiryo" panose="020B0604030504040204" pitchFamily="34" charset="-128"/>
                <a:ea typeface="Meiryo" panose="020B0604030504040204" pitchFamily="34" charset="-128"/>
              </a:rPr>
              <a:t>q‘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C05DD4E0-99AA-4321-8BEB-50218F21843F}"/>
              </a:ext>
            </a:extLst>
          </p:cNvPr>
          <p:cNvCxnSpPr>
            <a:stCxn id="50" idx="1"/>
            <a:endCxn id="51" idx="3"/>
          </p:cNvCxnSpPr>
          <p:nvPr/>
        </p:nvCxnSpPr>
        <p:spPr>
          <a:xfrm flipH="1">
            <a:off x="8493105" y="6423784"/>
            <a:ext cx="447401" cy="56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4D42366B-092B-403E-AA4C-FBA7488843DD}"/>
              </a:ext>
            </a:extLst>
          </p:cNvPr>
          <p:cNvCxnSpPr>
            <a:stCxn id="48" idx="0"/>
            <a:endCxn id="49" idx="2"/>
          </p:cNvCxnSpPr>
          <p:nvPr/>
        </p:nvCxnSpPr>
        <p:spPr>
          <a:xfrm flipH="1" flipV="1">
            <a:off x="6369326" y="3275508"/>
            <a:ext cx="4721" cy="2618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>
            <a:extLst>
              <a:ext uri="{FF2B5EF4-FFF2-40B4-BE49-F238E27FC236}">
                <a16:creationId xmlns:a16="http://schemas.microsoft.com/office/drawing/2014/main" id="{AAC0FFE8-30BC-4243-8776-13A9CB58DA1F}"/>
              </a:ext>
            </a:extLst>
          </p:cNvPr>
          <p:cNvSpPr txBox="1"/>
          <p:nvPr/>
        </p:nvSpPr>
        <p:spPr>
          <a:xfrm>
            <a:off x="10328292" y="2654756"/>
            <a:ext cx="1114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Supply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ED8FBA3D-82C7-46CE-BC8C-BFCCBD6A244A}"/>
              </a:ext>
            </a:extLst>
          </p:cNvPr>
          <p:cNvSpPr txBox="1"/>
          <p:nvPr/>
        </p:nvSpPr>
        <p:spPr>
          <a:xfrm>
            <a:off x="7835899" y="1591421"/>
            <a:ext cx="18181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accent2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New Supply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CCF06BF-EE84-4C47-8472-D84C4B3CA700}"/>
              </a:ext>
            </a:extLst>
          </p:cNvPr>
          <p:cNvSpPr txBox="1"/>
          <p:nvPr/>
        </p:nvSpPr>
        <p:spPr>
          <a:xfrm>
            <a:off x="10046591" y="4305667"/>
            <a:ext cx="134043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dirty="0">
                <a:solidFill>
                  <a:schemeClr val="accent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3393747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C110ED2-2F11-4C07-AA54-58BEAEADDBD1}"/>
              </a:ext>
            </a:extLst>
          </p:cNvPr>
          <p:cNvSpPr txBox="1"/>
          <p:nvPr/>
        </p:nvSpPr>
        <p:spPr>
          <a:xfrm>
            <a:off x="0" y="245889"/>
            <a:ext cx="1146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Multi-Country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Partial Equilibrium Model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: Changes in Prices and Consumption of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Olive oil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oolBoran" panose="020B0604020202020204" pitchFamily="34" charset="0"/>
              </a:rPr>
              <a:t>over 50 years</a:t>
            </a:r>
            <a:endParaRPr lang="de-DE" sz="2600" dirty="0">
              <a:solidFill>
                <a:schemeClr val="accent1">
                  <a:lumMod val="7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MoolBoran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BA1AF62-22D2-447E-93CF-310353CEC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6" y="1885950"/>
            <a:ext cx="11994918" cy="352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479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2238</Words>
  <Application>Microsoft Office PowerPoint</Application>
  <PresentationFormat>Breitbild</PresentationFormat>
  <Paragraphs>227</Paragraphs>
  <Slides>22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30" baseType="lpstr">
      <vt:lpstr>Meiryo</vt:lpstr>
      <vt:lpstr>Meiryo UI</vt:lpstr>
      <vt:lpstr>Open Sans</vt:lpstr>
      <vt:lpstr>Arial</vt:lpstr>
      <vt:lpstr>Calibri</vt:lpstr>
      <vt:lpstr>Calibri Light</vt:lpstr>
      <vt:lpstr>Cambria Math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Schneider, Kevin</dc:creator>
  <cp:lastModifiedBy>Kevin Schneider</cp:lastModifiedBy>
  <cp:revision>142</cp:revision>
  <dcterms:created xsi:type="dcterms:W3CDTF">2021-03-08T09:42:29Z</dcterms:created>
  <dcterms:modified xsi:type="dcterms:W3CDTF">2021-03-18T11:40:46Z</dcterms:modified>
</cp:coreProperties>
</file>